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avi" ContentType="video/x-msvide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8.xml" ContentType="application/vnd.openxmlformats-officedocument.presentationml.notesSlide+xml"/>
  <Override PartName="/ppt/tags/tag20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6"/>
  </p:notesMasterIdLst>
  <p:sldIdLst>
    <p:sldId id="686" r:id="rId2"/>
    <p:sldId id="1174" r:id="rId3"/>
    <p:sldId id="730" r:id="rId4"/>
    <p:sldId id="861" r:id="rId5"/>
    <p:sldId id="859" r:id="rId6"/>
    <p:sldId id="829" r:id="rId7"/>
    <p:sldId id="831" r:id="rId8"/>
    <p:sldId id="860" r:id="rId9"/>
    <p:sldId id="832" r:id="rId10"/>
    <p:sldId id="856" r:id="rId11"/>
    <p:sldId id="1303" r:id="rId12"/>
    <p:sldId id="1304" r:id="rId13"/>
    <p:sldId id="1305" r:id="rId14"/>
    <p:sldId id="1306" r:id="rId15"/>
    <p:sldId id="1307" r:id="rId16"/>
    <p:sldId id="1308" r:id="rId17"/>
    <p:sldId id="1309" r:id="rId18"/>
    <p:sldId id="1310" r:id="rId19"/>
    <p:sldId id="1311" r:id="rId20"/>
    <p:sldId id="1312" r:id="rId21"/>
    <p:sldId id="1313" r:id="rId22"/>
    <p:sldId id="1314" r:id="rId23"/>
    <p:sldId id="1315" r:id="rId24"/>
    <p:sldId id="1316" r:id="rId25"/>
    <p:sldId id="1317" r:id="rId26"/>
    <p:sldId id="1318" r:id="rId27"/>
    <p:sldId id="1319" r:id="rId28"/>
    <p:sldId id="1320" r:id="rId29"/>
    <p:sldId id="890" r:id="rId30"/>
    <p:sldId id="1034" r:id="rId31"/>
    <p:sldId id="1047" r:id="rId32"/>
    <p:sldId id="1056" r:id="rId33"/>
    <p:sldId id="1055" r:id="rId34"/>
    <p:sldId id="1054" r:id="rId35"/>
    <p:sldId id="1053" r:id="rId36"/>
    <p:sldId id="1052" r:id="rId37"/>
    <p:sldId id="1051" r:id="rId38"/>
    <p:sldId id="1050" r:id="rId39"/>
    <p:sldId id="1049" r:id="rId40"/>
    <p:sldId id="1048" r:id="rId41"/>
    <p:sldId id="865" r:id="rId42"/>
    <p:sldId id="877" r:id="rId43"/>
    <p:sldId id="1057" r:id="rId44"/>
    <p:sldId id="1058" r:id="rId45"/>
    <p:sldId id="917" r:id="rId46"/>
    <p:sldId id="892" r:id="rId47"/>
    <p:sldId id="893" r:id="rId48"/>
    <p:sldId id="894" r:id="rId49"/>
    <p:sldId id="895" r:id="rId50"/>
    <p:sldId id="896" r:id="rId51"/>
    <p:sldId id="897" r:id="rId52"/>
    <p:sldId id="898" r:id="rId53"/>
    <p:sldId id="899" r:id="rId54"/>
    <p:sldId id="900" r:id="rId55"/>
    <p:sldId id="901" r:id="rId56"/>
    <p:sldId id="902" r:id="rId57"/>
    <p:sldId id="903" r:id="rId58"/>
    <p:sldId id="904" r:id="rId59"/>
    <p:sldId id="905" r:id="rId60"/>
    <p:sldId id="1175" r:id="rId61"/>
    <p:sldId id="1176" r:id="rId62"/>
    <p:sldId id="1177" r:id="rId63"/>
    <p:sldId id="1178" r:id="rId64"/>
    <p:sldId id="1179" r:id="rId65"/>
    <p:sldId id="1180" r:id="rId66"/>
    <p:sldId id="1181" r:id="rId67"/>
    <p:sldId id="1182" r:id="rId68"/>
    <p:sldId id="1183" r:id="rId69"/>
    <p:sldId id="1184" r:id="rId70"/>
    <p:sldId id="1185" r:id="rId71"/>
    <p:sldId id="1186" r:id="rId72"/>
    <p:sldId id="1187" r:id="rId73"/>
    <p:sldId id="1188" r:id="rId74"/>
    <p:sldId id="1189" r:id="rId75"/>
    <p:sldId id="1196" r:id="rId76"/>
    <p:sldId id="1208" r:id="rId77"/>
    <p:sldId id="1209" r:id="rId78"/>
    <p:sldId id="1210" r:id="rId79"/>
    <p:sldId id="1211" r:id="rId80"/>
    <p:sldId id="1212" r:id="rId81"/>
    <p:sldId id="1213" r:id="rId82"/>
    <p:sldId id="1214" r:id="rId83"/>
    <p:sldId id="1215" r:id="rId84"/>
    <p:sldId id="1216" r:id="rId85"/>
    <p:sldId id="1217" r:id="rId86"/>
    <p:sldId id="1218" r:id="rId87"/>
    <p:sldId id="1219" r:id="rId88"/>
    <p:sldId id="1220" r:id="rId89"/>
    <p:sldId id="1221" r:id="rId90"/>
    <p:sldId id="1222" r:id="rId91"/>
    <p:sldId id="1223" r:id="rId92"/>
    <p:sldId id="1224" r:id="rId93"/>
    <p:sldId id="1225" r:id="rId94"/>
    <p:sldId id="1226" r:id="rId95"/>
    <p:sldId id="1227" r:id="rId96"/>
    <p:sldId id="1228" r:id="rId97"/>
    <p:sldId id="1229" r:id="rId98"/>
    <p:sldId id="1230" r:id="rId99"/>
    <p:sldId id="1231" r:id="rId100"/>
    <p:sldId id="1232" r:id="rId101"/>
    <p:sldId id="1233" r:id="rId102"/>
    <p:sldId id="1234" r:id="rId103"/>
    <p:sldId id="1235" r:id="rId104"/>
    <p:sldId id="1236" r:id="rId105"/>
    <p:sldId id="1237" r:id="rId106"/>
    <p:sldId id="1238" r:id="rId107"/>
    <p:sldId id="1239" r:id="rId108"/>
    <p:sldId id="1240" r:id="rId109"/>
    <p:sldId id="1241" r:id="rId110"/>
    <p:sldId id="1242" r:id="rId111"/>
    <p:sldId id="1243" r:id="rId112"/>
    <p:sldId id="1244" r:id="rId113"/>
    <p:sldId id="1245" r:id="rId114"/>
    <p:sldId id="1246" r:id="rId115"/>
    <p:sldId id="1247" r:id="rId116"/>
    <p:sldId id="1248" r:id="rId117"/>
    <p:sldId id="1249" r:id="rId118"/>
    <p:sldId id="1250" r:id="rId119"/>
    <p:sldId id="1251" r:id="rId120"/>
    <p:sldId id="1252" r:id="rId121"/>
    <p:sldId id="1253" r:id="rId122"/>
    <p:sldId id="1254" r:id="rId123"/>
    <p:sldId id="1255" r:id="rId124"/>
    <p:sldId id="1256" r:id="rId125"/>
    <p:sldId id="1262" r:id="rId126"/>
    <p:sldId id="1263" r:id="rId127"/>
    <p:sldId id="1264" r:id="rId128"/>
    <p:sldId id="1265" r:id="rId129"/>
    <p:sldId id="1266" r:id="rId130"/>
    <p:sldId id="1267" r:id="rId131"/>
    <p:sldId id="1268" r:id="rId132"/>
    <p:sldId id="1269" r:id="rId133"/>
    <p:sldId id="1270" r:id="rId134"/>
    <p:sldId id="1271" r:id="rId135"/>
    <p:sldId id="1272" r:id="rId136"/>
    <p:sldId id="1273" r:id="rId137"/>
    <p:sldId id="1274" r:id="rId138"/>
    <p:sldId id="1275" r:id="rId139"/>
    <p:sldId id="1276" r:id="rId140"/>
    <p:sldId id="1277" r:id="rId141"/>
    <p:sldId id="1278" r:id="rId142"/>
    <p:sldId id="1279" r:id="rId143"/>
    <p:sldId id="1280" r:id="rId144"/>
    <p:sldId id="1281" r:id="rId145"/>
    <p:sldId id="1282" r:id="rId146"/>
    <p:sldId id="1283" r:id="rId147"/>
    <p:sldId id="1285" r:id="rId148"/>
    <p:sldId id="1286" r:id="rId149"/>
    <p:sldId id="1287" r:id="rId150"/>
    <p:sldId id="1288" r:id="rId151"/>
    <p:sldId id="1289" r:id="rId152"/>
    <p:sldId id="1290" r:id="rId153"/>
    <p:sldId id="1291" r:id="rId154"/>
    <p:sldId id="1292" r:id="rId155"/>
    <p:sldId id="1293" r:id="rId156"/>
    <p:sldId id="1294" r:id="rId157"/>
    <p:sldId id="1295" r:id="rId158"/>
    <p:sldId id="1296" r:id="rId159"/>
    <p:sldId id="1297" r:id="rId160"/>
    <p:sldId id="1298" r:id="rId161"/>
    <p:sldId id="1299" r:id="rId162"/>
    <p:sldId id="1300" r:id="rId163"/>
    <p:sldId id="1301" r:id="rId164"/>
    <p:sldId id="1302" r:id="rId1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88976" autoAdjust="0"/>
  </p:normalViewPr>
  <p:slideViewPr>
    <p:cSldViewPr snapToGrid="0" snapToObjects="1">
      <p:cViewPr>
        <p:scale>
          <a:sx n="81" d="100"/>
          <a:sy n="81" d="100"/>
        </p:scale>
        <p:origin x="2392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image" Target="../media/image30.emf"/><Relationship Id="rId2" Type="http://schemas.openxmlformats.org/officeDocument/2006/relationships/image" Target="../media/image3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wmf"/><Relationship Id="rId4" Type="http://schemas.openxmlformats.org/officeDocument/2006/relationships/image" Target="../media/image271.wmf"/><Relationship Id="rId1" Type="http://schemas.openxmlformats.org/officeDocument/2006/relationships/image" Target="../media/image268.wmf"/><Relationship Id="rId2" Type="http://schemas.openxmlformats.org/officeDocument/2006/relationships/image" Target="../media/image2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6.wmf"/><Relationship Id="rId2" Type="http://schemas.openxmlformats.org/officeDocument/2006/relationships/image" Target="../media/image27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wmf"/><Relationship Id="rId2" Type="http://schemas.openxmlformats.org/officeDocument/2006/relationships/image" Target="../media/image281.wmf"/><Relationship Id="rId3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4" Type="http://schemas.openxmlformats.org/officeDocument/2006/relationships/image" Target="../media/image290.wmf"/><Relationship Id="rId1" Type="http://schemas.openxmlformats.org/officeDocument/2006/relationships/image" Target="../media/image287.wmf"/><Relationship Id="rId2" Type="http://schemas.openxmlformats.org/officeDocument/2006/relationships/image" Target="../media/image28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Relationship Id="rId2" Type="http://schemas.openxmlformats.org/officeDocument/2006/relationships/image" Target="../media/image292.wmf"/><Relationship Id="rId3" Type="http://schemas.openxmlformats.org/officeDocument/2006/relationships/image" Target="../media/image29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wmf"/><Relationship Id="rId2" Type="http://schemas.openxmlformats.org/officeDocument/2006/relationships/image" Target="../media/image294.wmf"/><Relationship Id="rId3" Type="http://schemas.openxmlformats.org/officeDocument/2006/relationships/image" Target="../media/image29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wmf"/><Relationship Id="rId4" Type="http://schemas.openxmlformats.org/officeDocument/2006/relationships/image" Target="../media/image292.wmf"/><Relationship Id="rId5" Type="http://schemas.openxmlformats.org/officeDocument/2006/relationships/image" Target="../media/image293.wmf"/><Relationship Id="rId1" Type="http://schemas.openxmlformats.org/officeDocument/2006/relationships/image" Target="../media/image291.wmf"/><Relationship Id="rId2" Type="http://schemas.openxmlformats.org/officeDocument/2006/relationships/image" Target="../media/image2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image" Target="../media/image30.emf"/><Relationship Id="rId2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image" Target="../media/image10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image" Target="../media/image1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FD33-095A-8641-B2BF-F9F47ADD317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A4BFF-0DAA-AD48-9FEA-59BA5445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762241-224C-014E-8653-F0F8BF837832}" type="slidenum">
              <a:rPr lang="en-US">
                <a:latin typeface="Calibri" charset="0"/>
              </a:rPr>
              <a:pPr/>
              <a:t>12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5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762241-224C-014E-8653-F0F8BF837832}" type="slidenum">
              <a:rPr lang="en-US">
                <a:latin typeface="Calibri" charset="0"/>
              </a:rPr>
              <a:pPr/>
              <a:t>13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819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81504655-2882-D247-992A-1DDD56F5E150}" type="slidenum">
              <a:rPr lang="en-US">
                <a:solidFill>
                  <a:srgbClr val="000000"/>
                </a:solidFill>
              </a:rPr>
              <a:pPr eaLnBrk="0" hangingPunct="0"/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73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681EA01C-6E85-334A-A35F-FF94F6EE3F4E}" type="slidenum">
              <a:rPr lang="en-US">
                <a:solidFill>
                  <a:srgbClr val="000000"/>
                </a:solidFill>
              </a:rPr>
              <a:pPr eaLnBrk="0" hangingPunct="0"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1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E1724D68-2A06-704E-B5FC-2EAD46CC7E05}" type="slidenum">
              <a:rPr lang="en-US">
                <a:solidFill>
                  <a:srgbClr val="000000"/>
                </a:solidFill>
              </a:rPr>
              <a:pPr eaLnBrk="0" hangingPunct="0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17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2D7C4542-2786-4842-8EBE-66D9518DD3DA}" type="slidenum">
              <a:rPr lang="en-US">
                <a:solidFill>
                  <a:srgbClr val="000000"/>
                </a:solidFill>
              </a:rPr>
              <a:pPr eaLnBrk="0" hangingPunct="0"/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84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9B1A039F-63A4-C148-A958-D0D54E0D3EDE}" type="slidenum">
              <a:rPr lang="en-US">
                <a:solidFill>
                  <a:srgbClr val="000000"/>
                </a:solidFill>
              </a:rPr>
              <a:pPr eaLnBrk="0" hangingPunct="0"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5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35026785-4313-8543-A47B-92C11BA3C3B7}" type="slidenum">
              <a:rPr lang="en-US">
                <a:solidFill>
                  <a:srgbClr val="000000"/>
                </a:solidFill>
              </a:rPr>
              <a:pPr eaLnBrk="0" hangingPunct="0"/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23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20EBC7D7-9D45-544A-A305-8614225A9759}" type="slidenum">
              <a:rPr lang="en-US">
                <a:solidFill>
                  <a:srgbClr val="000000"/>
                </a:solidFill>
              </a:rPr>
              <a:pPr eaLnBrk="0" hangingPunct="0"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5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0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930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33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F325F0-81F7-5340-8512-D5D7266E4201}" type="slidenum">
              <a:rPr lang="en-US">
                <a:latin typeface="Calibri" charset="0"/>
              </a:rPr>
              <a:pPr/>
              <a:t>24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251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13C0A372-4083-574B-812C-465DA39AC5DA}" type="slidenum">
              <a:rPr lang="en-US">
                <a:solidFill>
                  <a:srgbClr val="000000"/>
                </a:solidFill>
              </a:rPr>
              <a:pPr eaLnBrk="0" hangingPunct="0"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995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A3D113FD-BBDC-5241-ADE8-7353174B1425}" type="slidenum">
              <a:rPr lang="en-US">
                <a:solidFill>
                  <a:srgbClr val="000000"/>
                </a:solidFill>
              </a:rPr>
              <a:pPr eaLnBrk="0" hangingPunct="0"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00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CF3B4AE5-79F5-B44C-B2AF-35F43EA36564}" type="slidenum">
              <a:rPr lang="en-US">
                <a:solidFill>
                  <a:srgbClr val="000000"/>
                </a:solidFill>
              </a:rPr>
              <a:pPr eaLnBrk="0" hangingPunct="0"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713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CF3B4AE5-79F5-B44C-B2AF-35F43EA36564}" type="slidenum">
              <a:rPr lang="en-US">
                <a:solidFill>
                  <a:srgbClr val="000000"/>
                </a:solidFill>
              </a:rPr>
              <a:pPr eaLnBrk="0" hangingPunct="0"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422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8 Fitting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11 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E77189-D111-4017-9956-4C5E7310EAD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11 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BFFAD1F-43A2-4B6C-B3AB-D34F2AD035C3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11 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32A5B-97E7-4D98-9EDE-85B0296FDB30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11 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8 Fitting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8 Fitting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6884-1F3B-46D4-94FB-27CEF4B1F40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7DFAA-9701-4DA3-9E45-A6A6B7493102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http://</a:t>
            </a:r>
            <a:r>
              <a:rPr lang="en-US" dirty="0" err="1" smtClean="0">
                <a:latin typeface="Arial" pitchFamily="34" charset="0"/>
              </a:rPr>
              <a:t>www.gavrila.net</a:t>
            </a:r>
            <a:r>
              <a:rPr lang="en-US" dirty="0" smtClean="0">
                <a:latin typeface="Arial" pitchFamily="34" charset="0"/>
              </a:rPr>
              <a:t>/Research/</a:t>
            </a:r>
            <a:r>
              <a:rPr lang="en-US" dirty="0" err="1" smtClean="0">
                <a:latin typeface="Arial" pitchFamily="34" charset="0"/>
              </a:rPr>
              <a:t>Chamfer_System</a:t>
            </a:r>
            <a:r>
              <a:rPr lang="en-US" dirty="0" smtClean="0">
                <a:latin typeface="Arial" pitchFamily="34" charset="0"/>
              </a:rPr>
              <a:t>/</a:t>
            </a:r>
            <a:r>
              <a:rPr lang="en-US" smtClean="0">
                <a:latin typeface="Arial" pitchFamily="34" charset="0"/>
              </a:rPr>
              <a:t>chamfer_system.html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8C24EBC-A85B-4F00-8075-FF8F9C48ACF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b="1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http://</a:t>
            </a:r>
            <a:r>
              <a:rPr lang="en-US" dirty="0" err="1" smtClean="0">
                <a:latin typeface="Arial" pitchFamily="34" charset="0"/>
              </a:rPr>
              <a:t>www.gavrila.net</a:t>
            </a:r>
            <a:r>
              <a:rPr lang="en-US" dirty="0" smtClean="0">
                <a:latin typeface="Arial" pitchFamily="34" charset="0"/>
              </a:rPr>
              <a:t>/Research/</a:t>
            </a:r>
            <a:r>
              <a:rPr lang="en-US" dirty="0" err="1" smtClean="0">
                <a:latin typeface="Arial" pitchFamily="34" charset="0"/>
              </a:rPr>
              <a:t>Chamfer_System</a:t>
            </a:r>
            <a:r>
              <a:rPr lang="en-US" dirty="0" smtClean="0">
                <a:latin typeface="Arial" pitchFamily="34" charset="0"/>
              </a:rPr>
              <a:t>/</a:t>
            </a:r>
            <a:r>
              <a:rPr lang="en-US" dirty="0" err="1" smtClean="0">
                <a:latin typeface="Arial" pitchFamily="34" charset="0"/>
              </a:rPr>
              <a:t>chamfer_system.html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F531ED-4B69-4C7A-9082-AAD5DC2BA221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18BD0-E151-4C44-A87E-AB22520AF386}" type="slidenum">
              <a:rPr lang="en-US" smtClean="0"/>
              <a:pPr/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E1724D68-2A06-704E-B5FC-2EAD46CC7E05}" type="slidenum">
              <a:rPr lang="en-US">
                <a:solidFill>
                  <a:srgbClr val="000000"/>
                </a:solidFill>
              </a:rPr>
              <a:pPr eaLnBrk="0" hangingPunct="0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87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28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162E72-A22F-474B-885E-9F004F9B494F}" type="slidenum">
              <a:rPr lang="en-US" smtClean="0"/>
              <a:pPr/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9B1A039F-63A4-C148-A958-D0D54E0D3EDE}" type="slidenum">
              <a:rPr lang="en-US">
                <a:solidFill>
                  <a:srgbClr val="000000"/>
                </a:solidFill>
              </a:rPr>
              <a:pPr eaLnBrk="0" hangingPunct="0"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ECCB7-A4D8-4EC6-8A7B-F28B1584F357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06521-52FF-4F0D-9BC4-2F98EA076D6C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1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01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C26AE-879C-4FE4-A2BF-CF43BA5EA2C0}" type="slidenum">
              <a:rPr lang="en-US" smtClean="0"/>
              <a:pPr/>
              <a:t>135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35026785-4313-8543-A47B-92C11BA3C3B7}" type="slidenum">
              <a:rPr lang="en-US">
                <a:solidFill>
                  <a:srgbClr val="000000"/>
                </a:solidFill>
              </a:rPr>
              <a:pPr eaLnBrk="0" hangingPunct="0"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D34D32B-6F55-44CB-A722-B3156AB04F55}" type="slidenum">
              <a:rPr lang="en-US" sz="11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138</a:t>
            </a:fld>
            <a:endParaRPr lang="en-US" sz="11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303213"/>
            <a:ext cx="4622800" cy="3467100"/>
          </a:xfrm>
          <a:solidFill>
            <a:srgbClr val="FFFFFF"/>
          </a:solidFill>
          <a:ln/>
        </p:spPr>
      </p:sp>
      <p:sp>
        <p:nvSpPr>
          <p:cNvPr id="406532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algn="ctr" eaLnBrk="0" hangingPunct="0"/>
            <a:endParaRPr lang="en-US" sz="23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D34D32B-6F55-44CB-A722-B3156AB04F55}" type="slidenum">
              <a:rPr lang="en-US" sz="11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139</a:t>
            </a:fld>
            <a:endParaRPr lang="en-US" sz="11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303213"/>
            <a:ext cx="4622800" cy="3467100"/>
          </a:xfrm>
          <a:solidFill>
            <a:srgbClr val="FFFFFF"/>
          </a:solidFill>
          <a:ln/>
        </p:spPr>
      </p:sp>
      <p:sp>
        <p:nvSpPr>
          <p:cNvPr id="406532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algn="ctr" eaLnBrk="0" hangingPunct="0"/>
            <a:endParaRPr lang="en-US" sz="23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1A0B-8A0E-4007-8E28-F01DFB90AB99}" type="slidenum">
              <a:rPr lang="en-US" smtClean="0"/>
              <a:pPr/>
              <a:t>140</a:t>
            </a:fld>
            <a:endParaRPr lang="en-US" smtClean="0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843870-114A-4B8F-858B-551AF4A6CA56}" type="slidenum">
              <a:rPr lang="en-US" smtClean="0"/>
              <a:pPr/>
              <a:t>141</a:t>
            </a:fld>
            <a:endParaRPr lang="en-US" smtClean="0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303213"/>
            <a:ext cx="4868863" cy="3652837"/>
          </a:xfrm>
          <a:solidFill>
            <a:srgbClr val="FFFFFF"/>
          </a:solidFill>
          <a:ln/>
        </p:spPr>
      </p:sp>
      <p:sp>
        <p:nvSpPr>
          <p:cNvPr id="412676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  <p:sp>
        <p:nvSpPr>
          <p:cNvPr id="412677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FA826-57E9-42F7-8452-DF83FCCF670A}" type="slidenum">
              <a:rPr lang="en-US" smtClean="0"/>
              <a:pPr/>
              <a:t>142</a:t>
            </a:fld>
            <a:endParaRPr lang="en-US" smtClean="0"/>
          </a:p>
        </p:txBody>
      </p:sp>
      <p:sp>
        <p:nvSpPr>
          <p:cNvPr id="416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303213"/>
            <a:ext cx="4622800" cy="3467100"/>
          </a:xfrm>
          <a:solidFill>
            <a:srgbClr val="FFFFFF"/>
          </a:solidFill>
          <a:ln/>
        </p:spPr>
      </p:sp>
      <p:sp>
        <p:nvSpPr>
          <p:cNvPr id="416772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B134E-4747-41DF-A4BE-58249D3362B0}" type="slidenum">
              <a:rPr lang="en-US" smtClean="0"/>
              <a:pPr/>
              <a:t>143</a:t>
            </a:fld>
            <a:endParaRPr lang="en-US" smtClean="0"/>
          </a:p>
        </p:txBody>
      </p:sp>
      <p:sp>
        <p:nvSpPr>
          <p:cNvPr id="418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303213"/>
            <a:ext cx="4622800" cy="3467100"/>
          </a:xfrm>
          <a:solidFill>
            <a:srgbClr val="FFFFFF"/>
          </a:solidFill>
          <a:ln/>
        </p:spPr>
      </p:sp>
      <p:sp>
        <p:nvSpPr>
          <p:cNvPr id="418820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4BC0C-D67B-4A7B-B323-F8B5F99FB9EF}" type="slidenum">
              <a:rPr lang="en-US" smtClean="0"/>
              <a:pPr/>
              <a:t>144</a:t>
            </a:fld>
            <a:endParaRPr lang="en-US" smtClean="0"/>
          </a:p>
        </p:txBody>
      </p:sp>
      <p:sp>
        <p:nvSpPr>
          <p:cNvPr id="420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303213"/>
            <a:ext cx="4872038" cy="3654425"/>
          </a:xfrm>
          <a:solidFill>
            <a:srgbClr val="FFFFFF"/>
          </a:solidFill>
          <a:ln/>
        </p:spPr>
      </p:sp>
      <p:sp>
        <p:nvSpPr>
          <p:cNvPr id="420868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6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303213"/>
            <a:ext cx="4872037" cy="3654425"/>
          </a:xfrm>
          <a:solidFill>
            <a:srgbClr val="FFFFFF"/>
          </a:solidFill>
          <a:ln/>
        </p:spPr>
      </p:sp>
      <p:sp>
        <p:nvSpPr>
          <p:cNvPr id="422915" name="Text Box 3"/>
          <p:cNvSpPr txBox="1">
            <a:spLocks noChangeArrowheads="1"/>
          </p:cNvSpPr>
          <p:nvPr/>
        </p:nvSpPr>
        <p:spPr bwMode="auto">
          <a:xfrm>
            <a:off x="503238" y="4314825"/>
            <a:ext cx="58547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422916" name="Notes Placeholder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fld id="{CF3B4AE5-79F5-B44C-B2AF-35F43EA36564}" type="slidenum">
              <a:rPr lang="en-US">
                <a:solidFill>
                  <a:srgbClr val="000000"/>
                </a:solidFill>
              </a:rPr>
              <a:pPr eaLnBrk="0" hangingPunct="0"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B81BCD-BD87-4CA7-B0C6-EECAF4682CE9}" type="slidenum">
              <a:rPr lang="en-US" smtClean="0"/>
              <a:pPr/>
              <a:t>146</a:t>
            </a:fld>
            <a:endParaRPr lang="en-US" smtClean="0"/>
          </a:p>
        </p:txBody>
      </p:sp>
      <p:sp>
        <p:nvSpPr>
          <p:cNvPr id="427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303213"/>
            <a:ext cx="4868863" cy="3652837"/>
          </a:xfrm>
          <a:solidFill>
            <a:srgbClr val="FFFFFF"/>
          </a:solidFill>
          <a:ln/>
        </p:spPr>
      </p:sp>
      <p:sp>
        <p:nvSpPr>
          <p:cNvPr id="427012" name="Text Box 3"/>
          <p:cNvSpPr txBox="1">
            <a:spLocks noChangeArrowheads="1"/>
          </p:cNvSpPr>
          <p:nvPr/>
        </p:nvSpPr>
        <p:spPr bwMode="auto">
          <a:xfrm>
            <a:off x="503238" y="4313238"/>
            <a:ext cx="5854700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400"/>
          </a:p>
        </p:txBody>
      </p:sp>
      <p:sp>
        <p:nvSpPr>
          <p:cNvPr id="427013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755A8-632D-49CD-A836-808D224D4270}" type="slidenum">
              <a:rPr lang="en-US" smtClean="0"/>
              <a:pPr/>
              <a:t>147</a:t>
            </a:fld>
            <a:endParaRPr lang="en-US" smtClean="0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E5D76-23F0-42A3-B28D-14F1C4B660A2}" type="slidenum">
              <a:rPr lang="en-US" smtClean="0"/>
              <a:pPr/>
              <a:t>148</a:t>
            </a:fld>
            <a:endParaRPr lang="en-US" smtClean="0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3E0A1-8E97-43B6-8703-598CA494921B}" type="slidenum">
              <a:rPr lang="en-US" smtClean="0"/>
              <a:pPr/>
              <a:t>149</a:t>
            </a:fld>
            <a:endParaRPr lang="en-US" smtClean="0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3E0A1-8E97-43B6-8703-598CA494921B}" type="slidenum">
              <a:rPr lang="en-US" smtClean="0"/>
              <a:pPr/>
              <a:t>150</a:t>
            </a:fld>
            <a:endParaRPr lang="en-US" smtClean="0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22D6C-7F49-4722-A2E6-D532AE3DF796}" type="slidenum">
              <a:rPr lang="en-US" smtClean="0"/>
              <a:pPr/>
              <a:t>151</a:t>
            </a:fld>
            <a:endParaRPr lang="en-US" smtClean="0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D224E-7614-4402-B1DB-F3EFB399FF5A}" type="slidenum">
              <a:rPr lang="en-US" smtClean="0"/>
              <a:pPr/>
              <a:t>152</a:t>
            </a:fld>
            <a:endParaRPr lang="en-US" smtClean="0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63E1E-4250-4F38-BB16-1B5E71B9D3EA}" type="slidenum">
              <a:rPr lang="en-US" smtClean="0"/>
              <a:pPr/>
              <a:t>153</a:t>
            </a:fld>
            <a:endParaRPr lang="en-US" smtClean="0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70604-EA98-462C-B547-AB6B03465369}" type="slidenum">
              <a:rPr lang="en-US" smtClean="0"/>
              <a:pPr/>
              <a:t>154</a:t>
            </a:fld>
            <a:endParaRPr lang="en-US" smtClean="0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3CDA1-1A8D-439E-951A-6B2EA2FE960F}" type="slidenum">
              <a:rPr lang="en-US" smtClean="0"/>
              <a:pPr/>
              <a:t>155</a:t>
            </a:fld>
            <a:endParaRPr lang="en-US" smtClean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690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CEF48-3BA8-4019-9971-5CA93C072BBA}" type="slidenum">
              <a:rPr lang="en-US" smtClean="0"/>
              <a:pPr/>
              <a:t>156</a:t>
            </a:fld>
            <a:endParaRPr lang="en-US" smtClean="0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339D05-7D54-4C4C-B9FE-45B8E4075C55}" type="slidenum">
              <a:rPr lang="en-US" smtClean="0"/>
              <a:pPr/>
              <a:t>157</a:t>
            </a:fld>
            <a:endParaRPr lang="en-US" smtClean="0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2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6350C-5F96-4D71-BFEB-EE96BBBEF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7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C2C0-AE88-2443-8374-4F6381DBA5B4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oleObject" Target="../embeddings/oleObject14.bin"/><Relationship Id="rId1" Type="http://schemas.openxmlformats.org/officeDocument/2006/relationships/vmlDrawing" Target="../drawings/vmlDrawing3.v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41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jpeg"/><Relationship Id="rId5" Type="http://schemas.openxmlformats.org/officeDocument/2006/relationships/image" Target="../media/image194.png"/><Relationship Id="rId6" Type="http://schemas.openxmlformats.org/officeDocument/2006/relationships/image" Target="../media/image195.jpeg"/><Relationship Id="rId7" Type="http://schemas.openxmlformats.org/officeDocument/2006/relationships/image" Target="../media/image196.png"/><Relationship Id="rId8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4.png"/><Relationship Id="rId5" Type="http://schemas.openxmlformats.org/officeDocument/2006/relationships/image" Target="../media/image195.jpeg"/><Relationship Id="rId6" Type="http://schemas.openxmlformats.org/officeDocument/2006/relationships/image" Target="../media/image196.png"/><Relationship Id="rId7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101.wmf"/><Relationship Id="rId6" Type="http://schemas.openxmlformats.org/officeDocument/2006/relationships/oleObject" Target="../embeddings/oleObject34.bin"/><Relationship Id="rId7" Type="http://schemas.openxmlformats.org/officeDocument/2006/relationships/oleObject" Target="../embeddings/oleObject35.bin"/><Relationship Id="rId8" Type="http://schemas.openxmlformats.org/officeDocument/2006/relationships/oleObject" Target="../embeddings/oleObject36.bin"/><Relationship Id="rId9" Type="http://schemas.openxmlformats.org/officeDocument/2006/relationships/oleObject" Target="../embeddings/oleObject37.bin"/><Relationship Id="rId10" Type="http://schemas.openxmlformats.org/officeDocument/2006/relationships/oleObject" Target="../embeddings/oleObject38.bin"/><Relationship Id="rId11" Type="http://schemas.openxmlformats.org/officeDocument/2006/relationships/image" Target="../media/image19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98.png"/><Relationship Id="rId5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8.jpeg"/><Relationship Id="rId5" Type="http://schemas.openxmlformats.org/officeDocument/2006/relationships/image" Target="../media/image47.jpeg"/><Relationship Id="rId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68.xml"/><Relationship Id="rId10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image" Target="../media/image209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00.png"/><Relationship Id="rId5" Type="http://schemas.openxmlformats.org/officeDocument/2006/relationships/image" Target="../media/image233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5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268.wmf"/><Relationship Id="rId6" Type="http://schemas.openxmlformats.org/officeDocument/2006/relationships/oleObject" Target="../embeddings/oleObject40.bin"/><Relationship Id="rId7" Type="http://schemas.openxmlformats.org/officeDocument/2006/relationships/image" Target="../media/image269.wmf"/><Relationship Id="rId8" Type="http://schemas.openxmlformats.org/officeDocument/2006/relationships/oleObject" Target="../embeddings/oleObject41.bin"/><Relationship Id="rId9" Type="http://schemas.openxmlformats.org/officeDocument/2006/relationships/image" Target="../media/image270.wmf"/><Relationship Id="rId10" Type="http://schemas.openxmlformats.org/officeDocument/2006/relationships/oleObject" Target="../embeddings/oleObject42.bin"/><Relationship Id="rId11" Type="http://schemas.openxmlformats.org/officeDocument/2006/relationships/image" Target="../media/image27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oleObject" Target="../embeddings/oleObject43.bin"/><Relationship Id="rId7" Type="http://schemas.openxmlformats.org/officeDocument/2006/relationships/image" Target="../media/image276.wmf"/><Relationship Id="rId8" Type="http://schemas.openxmlformats.org/officeDocument/2006/relationships/oleObject" Target="../embeddings/oleObject44.bin"/><Relationship Id="rId9" Type="http://schemas.openxmlformats.org/officeDocument/2006/relationships/image" Target="../media/image277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6.bin"/><Relationship Id="rId12" Type="http://schemas.openxmlformats.org/officeDocument/2006/relationships/image" Target="../media/image281.wmf"/><Relationship Id="rId13" Type="http://schemas.openxmlformats.org/officeDocument/2006/relationships/oleObject" Target="../embeddings/oleObject47.bin"/><Relationship Id="rId14" Type="http://schemas.openxmlformats.org/officeDocument/2006/relationships/image" Target="../media/image102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0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280.wmf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287.w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288.w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289.w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290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291.w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292.w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293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291.w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294.w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295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9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2.bin"/><Relationship Id="rId12" Type="http://schemas.openxmlformats.org/officeDocument/2006/relationships/image" Target="../media/image292.wmf"/><Relationship Id="rId13" Type="http://schemas.openxmlformats.org/officeDocument/2006/relationships/oleObject" Target="../embeddings/oleObject63.bin"/><Relationship Id="rId14" Type="http://schemas.openxmlformats.org/officeDocument/2006/relationships/image" Target="../media/image293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3.xml"/><Relationship Id="rId4" Type="http://schemas.openxmlformats.org/officeDocument/2006/relationships/oleObject" Target="../embeddings/oleObject58.bin"/><Relationship Id="rId5" Type="http://schemas.openxmlformats.org/officeDocument/2006/relationships/image" Target="../media/image291.w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294.wmf"/><Relationship Id="rId8" Type="http://schemas.openxmlformats.org/officeDocument/2006/relationships/oleObject" Target="../embeddings/oleObject60.bin"/><Relationship Id="rId9" Type="http://schemas.openxmlformats.org/officeDocument/2006/relationships/image" Target="../media/image295.wmf"/><Relationship Id="rId10" Type="http://schemas.openxmlformats.org/officeDocument/2006/relationships/oleObject" Target="../embeddings/oleObject61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4" Type="http://schemas.openxmlformats.org/officeDocument/2006/relationships/image" Target="../media/image297.jpeg"/><Relationship Id="rId5" Type="http://schemas.openxmlformats.org/officeDocument/2006/relationships/image" Target="../media/image29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jpeg"/><Relationship Id="rId6" Type="http://schemas.openxmlformats.org/officeDocument/2006/relationships/image" Target="../media/image302.jpeg"/><Relationship Id="rId7" Type="http://schemas.openxmlformats.org/officeDocument/2006/relationships/image" Target="../media/image29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33.wmf"/><Relationship Id="rId14" Type="http://schemas.openxmlformats.org/officeDocument/2006/relationships/oleObject" Target="../embeddings/oleObject21.bin"/><Relationship Id="rId15" Type="http://schemas.openxmlformats.org/officeDocument/2006/relationships/image" Target="../media/image34.wmf"/><Relationship Id="rId16" Type="http://schemas.openxmlformats.org/officeDocument/2006/relationships/oleObject" Target="../embeddings/oleObject22.bin"/><Relationship Id="rId17" Type="http://schemas.openxmlformats.org/officeDocument/2006/relationships/image" Target="../media/image35.emf"/><Relationship Id="rId18" Type="http://schemas.openxmlformats.org/officeDocument/2006/relationships/oleObject" Target="../embeddings/oleObject23.bin"/><Relationship Id="rId19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1.w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32.wmf"/><Relationship Id="rId10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40.emf"/><Relationship Id="rId8" Type="http://schemas.openxmlformats.org/officeDocument/2006/relationships/oleObject" Target="../embeddings/oleObject26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48.jpeg"/><Relationship Id="rId5" Type="http://schemas.openxmlformats.org/officeDocument/2006/relationships/image" Target="../media/image25.jpeg"/><Relationship Id="rId6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4.xml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oleObject" Target="../embeddings/oleObject30.bin"/><Relationship Id="rId1" Type="http://schemas.openxmlformats.org/officeDocument/2006/relationships/vmlDrawing" Target="../drawings/vmlDrawing7.v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5.xml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oleObject" Target="../embeddings/oleObject29.bin"/><Relationship Id="rId10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7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4.xml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4" Type="http://schemas.openxmlformats.org/officeDocument/2006/relationships/video" Target="../media/media4.avi"/><Relationship Id="rId5" Type="http://schemas.microsoft.com/office/2007/relationships/media" Target="../media/media5.avi"/><Relationship Id="rId6" Type="http://schemas.openxmlformats.org/officeDocument/2006/relationships/video" Target="../media/media5.avi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5.xml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image" Target="../media/image97.png"/><Relationship Id="rId5" Type="http://schemas.openxmlformats.org/officeDocument/2006/relationships/oleObject" Target="../embeddings/oleObject31.bin"/><Relationship Id="rId6" Type="http://schemas.openxmlformats.org/officeDocument/2006/relationships/image" Target="../media/image101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10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5" Type="http://schemas.openxmlformats.org/officeDocument/2006/relationships/image" Target="../media/image106.jpeg"/><Relationship Id="rId6" Type="http://schemas.openxmlformats.org/officeDocument/2006/relationships/image" Target="../media/image107.jpeg"/><Relationship Id="rId7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33.wmf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34.wmf"/><Relationship Id="rId16" Type="http://schemas.openxmlformats.org/officeDocument/2006/relationships/oleObject" Target="../embeddings/oleObject8.bin"/><Relationship Id="rId17" Type="http://schemas.openxmlformats.org/officeDocument/2006/relationships/image" Target="../media/image35.emf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3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1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2.wmf"/><Relationship Id="rId10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4" Type="http://schemas.openxmlformats.org/officeDocument/2006/relationships/image" Target="../media/image110.jpeg"/><Relationship Id="rId5" Type="http://schemas.openxmlformats.org/officeDocument/2006/relationships/image" Target="../media/image111.jpeg"/><Relationship Id="rId6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4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jpg"/><Relationship Id="rId1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7.png"/><Relationship Id="rId4" Type="http://schemas.openxmlformats.org/officeDocument/2006/relationships/image" Target="../media/image118.jpg"/><Relationship Id="rId5" Type="http://schemas.openxmlformats.org/officeDocument/2006/relationships/image" Target="../media/image119.jpg"/><Relationship Id="rId6" Type="http://schemas.openxmlformats.org/officeDocument/2006/relationships/image" Target="../media/image120.jpg"/><Relationship Id="rId7" Type="http://schemas.openxmlformats.org/officeDocument/2006/relationships/image" Target="../media/image121.jpg"/><Relationship Id="rId8" Type="http://schemas.openxmlformats.org/officeDocument/2006/relationships/image" Target="../media/image122.jpg"/><Relationship Id="rId9" Type="http://schemas.openxmlformats.org/officeDocument/2006/relationships/image" Target="../media/image123.jpg"/><Relationship Id="rId10" Type="http://schemas.openxmlformats.org/officeDocument/2006/relationships/image" Target="../media/image12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7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Relationship Id="rId3" Type="http://schemas.openxmlformats.org/officeDocument/2006/relationships/image" Target="../media/image12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0.emf"/><Relationship Id="rId8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 (Body)"/>
                <a:cs typeface="Calibri (Body)"/>
              </a:rPr>
              <a:t>Concepte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și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aplicații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în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br>
              <a:rPr lang="en-US" dirty="0" smtClean="0">
                <a:latin typeface="Calibri (Body)"/>
                <a:cs typeface="Calibri (Body)"/>
              </a:rPr>
            </a:br>
            <a:r>
              <a:rPr lang="en-US" dirty="0" err="1" smtClean="0">
                <a:latin typeface="Calibri (Body)"/>
                <a:cs typeface="Calibri (Body)"/>
              </a:rPr>
              <a:t>Vederea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Artificială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2" y="3886199"/>
            <a:ext cx="8809318" cy="2684581"/>
          </a:xfrm>
        </p:spPr>
        <p:txBody>
          <a:bodyPr>
            <a:normAutofit/>
          </a:bodyPr>
          <a:lstStyle/>
          <a:p>
            <a:r>
              <a:rPr lang="en-US" sz="3000" dirty="0" err="1">
                <a:solidFill>
                  <a:schemeClr val="tx1"/>
                </a:solidFill>
                <a:latin typeface="Calibri (Body)"/>
                <a:cs typeface="Calibri (Body)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Calibri (Body)"/>
                <a:cs typeface="Calibri (Body)"/>
              </a:rPr>
              <a:t> </a:t>
            </a:r>
            <a:r>
              <a:rPr lang="en-US" sz="3000" dirty="0" err="1">
                <a:solidFill>
                  <a:schemeClr val="tx1"/>
                </a:solidFill>
                <a:latin typeface="Calibri (Body)"/>
                <a:cs typeface="Calibri (Body)"/>
              </a:rPr>
              <a:t>Ionescu</a:t>
            </a:r>
            <a:r>
              <a:rPr lang="en-US" sz="3000" dirty="0">
                <a:solidFill>
                  <a:schemeClr val="tx1"/>
                </a:solidFill>
                <a:latin typeface="Calibri (Body)"/>
                <a:cs typeface="Calibri (Body)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					</a:t>
            </a:r>
            <a:r>
              <a:rPr lang="en-US" sz="3000" dirty="0">
                <a:solidFill>
                  <a:schemeClr val="tx1"/>
                </a:solidFill>
                <a:latin typeface="Calibri (Body)"/>
                <a:cs typeface="Calibri (Body)"/>
              </a:rPr>
              <a:t> Bogdan </a:t>
            </a:r>
            <a:r>
              <a:rPr lang="en-US" sz="3000" dirty="0" err="1">
                <a:solidFill>
                  <a:schemeClr val="tx1"/>
                </a:solidFill>
                <a:latin typeface="Calibri (Body)"/>
                <a:cs typeface="Calibri (Body)"/>
              </a:rPr>
              <a:t>Alexe</a:t>
            </a:r>
            <a:endParaRPr lang="en-US" sz="3600" dirty="0" smtClean="0">
              <a:latin typeface="Calibri (Body)"/>
              <a:cs typeface="Calibri (Body)"/>
            </a:endParaRPr>
          </a:p>
          <a:p>
            <a:endParaRPr lang="en-US" sz="2700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Cursul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5 </a:t>
            </a: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anul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III,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I, 2017-2018</a:t>
            </a:r>
          </a:p>
          <a:p>
            <a:endParaRPr lang="en-US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7516" y="4319913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>
                <a:solidFill>
                  <a:srgbClr val="0000FF"/>
                </a:solidFill>
                <a:latin typeface="Calibri (Body)"/>
                <a:cs typeface="Calibri (Body)"/>
              </a:rPr>
              <a:t>b</a:t>
            </a:r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ogdan.alexe@fmi.unibuc.ro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204" y="4319913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raducu.ionescu@gmail.com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108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</a:rPr>
              <a:t>Extensii</a:t>
            </a:r>
            <a:endParaRPr lang="en-US" dirty="0">
              <a:latin typeface="Arial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886" y="1175832"/>
            <a:ext cx="7772400" cy="4127564"/>
          </a:xfrm>
        </p:spPr>
        <p:txBody>
          <a:bodyPr>
            <a:noAutofit/>
          </a:bodyPr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800" dirty="0" err="1" smtClean="0"/>
              <a:t>Extensia</a:t>
            </a:r>
            <a:r>
              <a:rPr lang="en-US" sz="2800" dirty="0" smtClean="0"/>
              <a:t> 1:  </a:t>
            </a:r>
            <a:r>
              <a:rPr lang="en-US" sz="2800" dirty="0" err="1" smtClean="0"/>
              <a:t>folosește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imaginii</a:t>
            </a:r>
            <a:endParaRPr lang="en-US" sz="2800" dirty="0" smtClean="0"/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inițializează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]=</a:t>
            </a:r>
            <a:r>
              <a:rPr lang="en-US" sz="2400" dirty="0" smtClean="0">
                <a:latin typeface="Calibri (Body)"/>
                <a:cs typeface="Calibri (Body)"/>
              </a:rPr>
              <a:t>0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>
              <a:latin typeface="Calibri (Body)"/>
              <a:cs typeface="Calibri (Body)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pentru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fiecare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punct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edgel</a:t>
            </a:r>
            <a:r>
              <a:rPr lang="en-US" sz="2400" dirty="0">
                <a:latin typeface="Calibri (Body)"/>
                <a:cs typeface="Calibri (Body)"/>
              </a:rPr>
              <a:t> din imagine I[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</a:p>
          <a:p>
            <a:pPr marL="1238250" lvl="2" indent="-3810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    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 =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gradientul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imaginii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la (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x,y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FontTx/>
              <a:buNone/>
              <a:defRPr/>
            </a:pPr>
            <a:endParaRPr lang="en-US" dirty="0" smtClean="0"/>
          </a:p>
          <a:p>
            <a:pPr marL="1257300" lvl="2" indent="-3429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/>
              <a:t>   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 += 1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găsește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valorile</a:t>
            </a:r>
            <a:r>
              <a:rPr lang="en-US" sz="2400" dirty="0">
                <a:latin typeface="Calibri (Body)"/>
                <a:cs typeface="Calibri (Body)"/>
              </a:rPr>
              <a:t> (d,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) </a:t>
            </a:r>
            <a:r>
              <a:rPr lang="en-US" sz="2400" dirty="0" err="1">
                <a:latin typeface="Calibri (Body)"/>
                <a:cs typeface="Calibri (Body)"/>
                <a:sym typeface="Symbol" charset="0"/>
              </a:rPr>
              <a:t>pentru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 care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smtClean="0">
                <a:latin typeface="Calibri (Body)"/>
                <a:cs typeface="Calibri (Body)"/>
              </a:rPr>
              <a:t>maxim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 smtClean="0"/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linia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detectată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în</a:t>
            </a:r>
            <a:r>
              <a:rPr lang="en-US" sz="2400" dirty="0">
                <a:latin typeface="Calibri (Body)"/>
                <a:cs typeface="Calibri (Body)"/>
              </a:rPr>
              <a:t> imagine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dată</a:t>
            </a:r>
            <a:r>
              <a:rPr lang="en-US" sz="2400" dirty="0">
                <a:latin typeface="Calibri (Body)"/>
                <a:cs typeface="Calibri (Body)"/>
              </a:rPr>
              <a:t> de</a:t>
            </a:r>
            <a:r>
              <a:rPr lang="en-US" sz="2400" dirty="0" smtClean="0">
                <a:latin typeface="Calibri (Body)"/>
                <a:cs typeface="Calibri (Body)"/>
              </a:rPr>
              <a:t>:</a:t>
            </a:r>
            <a:endParaRPr lang="en-US" sz="2400" dirty="0">
              <a:latin typeface="Calibri (Body)"/>
              <a:cs typeface="Calibri (Body)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595407" y="387796"/>
            <a:ext cx="2352675" cy="828675"/>
            <a:chOff x="3840" y="1392"/>
            <a:chExt cx="1632" cy="624"/>
          </a:xfrm>
        </p:grpSpPr>
        <p:grpSp>
          <p:nvGrpSpPr>
            <p:cNvPr id="11270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1276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1278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2800" b="1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11281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279" name="Picture 9" descr="Edittex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277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1271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1272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3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4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11275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06853"/>
              </p:ext>
            </p:extLst>
          </p:nvPr>
        </p:nvGraphicFramePr>
        <p:xfrm>
          <a:off x="1435100" y="3005138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67" name="Equation" r:id="rId9" imgW="1168400" imgH="203200" progId="Equation.3">
                  <p:embed/>
                </p:oleObj>
              </mc:Choice>
              <mc:Fallback>
                <p:oleObj name="Equation" r:id="rId9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005138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496" y="1216471"/>
            <a:ext cx="2362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693367"/>
              </p:ext>
            </p:extLst>
          </p:nvPr>
        </p:nvGraphicFramePr>
        <p:xfrm>
          <a:off x="6438517" y="4651453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68" name="Equation" r:id="rId12" imgW="1168400" imgH="203200" progId="Equation.3">
                  <p:embed/>
                </p:oleObj>
              </mc:Choice>
              <mc:Fallback>
                <p:oleObj name="Equation" r:id="rId12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517" y="4651453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2886" y="5329326"/>
            <a:ext cx="71989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Extensia</a:t>
            </a:r>
            <a:r>
              <a:rPr lang="en-US" sz="2800" dirty="0"/>
              <a:t> </a:t>
            </a:r>
            <a:r>
              <a:rPr lang="en-US" sz="2800" dirty="0" smtClean="0"/>
              <a:t>2: </a:t>
            </a:r>
            <a:r>
              <a:rPr lang="en-US" sz="2800" dirty="0"/>
              <a:t>H[d, </a:t>
            </a:r>
            <a:r>
              <a:rPr lang="en-US" sz="2800" dirty="0">
                <a:sym typeface="Symbol" pitchFamily="18" charset="2"/>
              </a:rPr>
              <a:t></a:t>
            </a:r>
            <a:r>
              <a:rPr lang="en-US" sz="2800" dirty="0"/>
              <a:t>] += </a:t>
            </a:r>
            <a:r>
              <a:rPr lang="en-US" sz="2800" dirty="0" err="1" smtClean="0"/>
              <a:t>magnitudine</a:t>
            </a:r>
            <a:r>
              <a:rPr lang="en-US" sz="2800" dirty="0" smtClean="0"/>
              <a:t> gradient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30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1" name="Picture 10" descr="9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2" name="Picture 11" descr="9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2" y="2248238"/>
            <a:ext cx="4963884" cy="3722913"/>
          </a:xfrm>
          <a:prstGeom prst="rect">
            <a:avLst/>
          </a:prstGeom>
        </p:spPr>
      </p:pic>
      <p:pic>
        <p:nvPicPr>
          <p:cNvPr id="14" name="Picture 13" descr="9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4" name="Picture 13" descr="10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0" name="Picture 9" descr="10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2" name="Picture 11" descr="10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2" y="2248238"/>
            <a:ext cx="4761115" cy="3570837"/>
          </a:xfrm>
          <a:prstGeom prst="rect">
            <a:avLst/>
          </a:prstGeom>
        </p:spPr>
      </p:pic>
      <p:pic>
        <p:nvPicPr>
          <p:cNvPr id="14" name="Picture 13" descr="10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11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1" name="Picture 10" descr="10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2" name="Picture 11" descr="11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32" y="2248238"/>
            <a:ext cx="4876941" cy="3657706"/>
          </a:xfrm>
          <a:prstGeom prst="rect">
            <a:avLst/>
          </a:prstGeom>
        </p:spPr>
      </p:pic>
      <p:pic>
        <p:nvPicPr>
          <p:cNvPr id="14" name="Picture 13" descr="11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12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6" name="Picture 5" descr="12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0" name="Picture 9" descr="12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01" y="2227327"/>
            <a:ext cx="4972872" cy="3729654"/>
          </a:xfrm>
          <a:prstGeom prst="rect">
            <a:avLst/>
          </a:prstGeom>
        </p:spPr>
      </p:pic>
      <p:pic>
        <p:nvPicPr>
          <p:cNvPr id="12" name="Picture 11" descr="12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0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19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7" y="5018"/>
            <a:ext cx="2527818" cy="18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7" name="Picture 6" descr="19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7" y="5018"/>
            <a:ext cx="2527818" cy="1895864"/>
          </a:xfrm>
          <a:prstGeom prst="rect">
            <a:avLst/>
          </a:prstGeom>
        </p:spPr>
      </p:pic>
      <p:pic>
        <p:nvPicPr>
          <p:cNvPr id="9" name="Picture 8" descr="19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066" y="2227325"/>
            <a:ext cx="4761115" cy="3570836"/>
          </a:xfrm>
          <a:prstGeom prst="rect">
            <a:avLst/>
          </a:prstGeom>
        </p:spPr>
      </p:pic>
      <p:pic>
        <p:nvPicPr>
          <p:cNvPr id="11" name="Picture 10" descr="19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03" y="2189979"/>
            <a:ext cx="4972872" cy="3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20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7" y="5018"/>
            <a:ext cx="2527818" cy="18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linilor</a:t>
            </a:r>
            <a:r>
              <a:rPr lang="en-US" dirty="0" smtClean="0"/>
              <a:t> cu </a:t>
            </a:r>
            <a:r>
              <a:rPr lang="en-US" dirty="0" err="1" smtClean="0"/>
              <a:t>transformata</a:t>
            </a:r>
            <a:r>
              <a:rPr lang="en-US" dirty="0" smtClean="0"/>
              <a:t> 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6" name="Picture 5" descr="20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7" y="5018"/>
            <a:ext cx="2527818" cy="1895864"/>
          </a:xfrm>
          <a:prstGeom prst="rect">
            <a:avLst/>
          </a:prstGeom>
        </p:spPr>
      </p:pic>
      <p:pic>
        <p:nvPicPr>
          <p:cNvPr id="10" name="Picture 9" descr="20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066" y="2227325"/>
            <a:ext cx="4761115" cy="3570836"/>
          </a:xfrm>
          <a:prstGeom prst="rect">
            <a:avLst/>
          </a:prstGeom>
        </p:spPr>
      </p:pic>
      <p:pic>
        <p:nvPicPr>
          <p:cNvPr id="12" name="Picture 11" descr="20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11" y="2227324"/>
            <a:ext cx="4816463" cy="3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21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2" y="59373"/>
            <a:ext cx="2360993" cy="17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7" name="Picture 6" descr="21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2" y="59373"/>
            <a:ext cx="2360993" cy="1770744"/>
          </a:xfrm>
          <a:prstGeom prst="rect">
            <a:avLst/>
          </a:prstGeom>
        </p:spPr>
      </p:pic>
      <p:pic>
        <p:nvPicPr>
          <p:cNvPr id="9" name="Picture 8" descr="21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54" y="2203383"/>
            <a:ext cx="4793037" cy="3594778"/>
          </a:xfrm>
          <a:prstGeom prst="rect">
            <a:avLst/>
          </a:prstGeom>
        </p:spPr>
      </p:pic>
      <p:pic>
        <p:nvPicPr>
          <p:cNvPr id="11" name="Picture 10" descr="21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35" y="2255394"/>
            <a:ext cx="4816463" cy="3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22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2" y="59372"/>
            <a:ext cx="2360993" cy="17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6" name="Picture 5" descr="22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32" y="59372"/>
            <a:ext cx="2360993" cy="1770745"/>
          </a:xfrm>
          <a:prstGeom prst="rect">
            <a:avLst/>
          </a:prstGeom>
        </p:spPr>
      </p:pic>
      <p:pic>
        <p:nvPicPr>
          <p:cNvPr id="10" name="Picture 9" descr="22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54" y="2203383"/>
            <a:ext cx="4723689" cy="3542767"/>
          </a:xfrm>
          <a:prstGeom prst="rect">
            <a:avLst/>
          </a:prstGeom>
        </p:spPr>
      </p:pic>
      <p:pic>
        <p:nvPicPr>
          <p:cNvPr id="12" name="Picture 11" descr="22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35" y="2255394"/>
            <a:ext cx="4816462" cy="36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23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87368"/>
            <a:ext cx="2331725" cy="1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2" name="Picture 11" descr="22_zebra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35" y="2255394"/>
            <a:ext cx="4816462" cy="3612346"/>
          </a:xfrm>
          <a:prstGeom prst="rect">
            <a:avLst/>
          </a:prstGeom>
        </p:spPr>
      </p:pic>
      <p:pic>
        <p:nvPicPr>
          <p:cNvPr id="7" name="Picture 6" descr="23_filtr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87368"/>
            <a:ext cx="2331725" cy="1748794"/>
          </a:xfrm>
          <a:prstGeom prst="rect">
            <a:avLst/>
          </a:prstGeom>
        </p:spPr>
      </p:pic>
      <p:pic>
        <p:nvPicPr>
          <p:cNvPr id="9" name="Picture 8" descr="23_dalmatian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54" y="2203383"/>
            <a:ext cx="4654341" cy="349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24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115364"/>
            <a:ext cx="2331725" cy="1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6" name="Picture 5" descr="24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115364"/>
            <a:ext cx="2331725" cy="1748794"/>
          </a:xfrm>
          <a:prstGeom prst="rect">
            <a:avLst/>
          </a:prstGeom>
        </p:spPr>
      </p:pic>
      <p:pic>
        <p:nvPicPr>
          <p:cNvPr id="10" name="Picture 9" descr="25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54" y="2203499"/>
            <a:ext cx="4698708" cy="3524031"/>
          </a:xfrm>
          <a:prstGeom prst="rect">
            <a:avLst/>
          </a:prstGeom>
        </p:spPr>
      </p:pic>
      <p:pic>
        <p:nvPicPr>
          <p:cNvPr id="11" name="Picture 10" descr="25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35" y="2255394"/>
            <a:ext cx="4816462" cy="36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37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99" y="149477"/>
            <a:ext cx="2331725" cy="17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</a:rPr>
              <a:t>Aplicație</a:t>
            </a:r>
            <a:r>
              <a:rPr lang="en-US" dirty="0" smtClean="0">
                <a:latin typeface="Arial" charset="0"/>
              </a:rPr>
              <a:t>: </a:t>
            </a:r>
            <a:r>
              <a:rPr lang="en-US" dirty="0" err="1" smtClean="0">
                <a:latin typeface="Arial" charset="0"/>
              </a:rPr>
              <a:t>detectarea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liniilor</a:t>
            </a:r>
            <a:endParaRPr lang="en-US" dirty="0">
              <a:latin typeface="Arial" charset="0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697912" cy="609600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ct val="0"/>
              </a:spcBef>
            </a:pPr>
            <a:r>
              <a:rPr lang="en-US" sz="2400" dirty="0" err="1" smtClean="0">
                <a:latin typeface="Arial" charset="0"/>
              </a:rPr>
              <a:t>Multe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obiecte</a:t>
            </a:r>
            <a:r>
              <a:rPr lang="en-US" sz="2400" dirty="0" smtClean="0">
                <a:latin typeface="Arial" charset="0"/>
              </a:rPr>
              <a:t>/</a:t>
            </a:r>
            <a:r>
              <a:rPr lang="en-US" sz="2400" dirty="0" err="1" smtClean="0">
                <a:latin typeface="Arial" charset="0"/>
              </a:rPr>
              <a:t>suprafețe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sunt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caracterizate</a:t>
            </a:r>
            <a:r>
              <a:rPr lang="en-US" sz="2400" dirty="0" smtClean="0">
                <a:latin typeface="Arial" charset="0"/>
              </a:rPr>
              <a:t> de </a:t>
            </a:r>
            <a:r>
              <a:rPr lang="en-US" sz="2400" dirty="0" err="1" smtClean="0">
                <a:latin typeface="Arial" charset="0"/>
              </a:rPr>
              <a:t>prezența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unor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drepte</a:t>
            </a:r>
            <a:endParaRPr lang="en-US" sz="2400" dirty="0">
              <a:latin typeface="Arial" charset="0"/>
            </a:endParaRPr>
          </a:p>
        </p:txBody>
      </p:sp>
      <p:pic>
        <p:nvPicPr>
          <p:cNvPr id="100355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187575"/>
            <a:ext cx="2686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92138" y="4321175"/>
            <a:ext cx="23622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125538" y="4016375"/>
            <a:ext cx="1752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240632" y="35202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1774032" y="35964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354138" y="4778375"/>
            <a:ext cx="9144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63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ro-RO" sz="2400" dirty="0" smtClean="0"/>
              <a:t>De ce nu ne rezumăm la a rula un detector de muchii?</a:t>
            </a:r>
            <a:endParaRPr lang="en-US" sz="2400" dirty="0"/>
          </a:p>
        </p:txBody>
      </p:sp>
      <p:pic>
        <p:nvPicPr>
          <p:cNvPr id="100362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2874962"/>
            <a:ext cx="22463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973888" y="3255962"/>
            <a:ext cx="990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7126288" y="2951162"/>
            <a:ext cx="712787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7202488" y="3636962"/>
            <a:ext cx="609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100366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19" y="2455863"/>
            <a:ext cx="268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rot="16200000" flipV="1">
            <a:off x="3957813" y="4209256"/>
            <a:ext cx="1143000" cy="227013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 rot="5400000" flipH="1" flipV="1">
            <a:off x="2965625" y="3521869"/>
            <a:ext cx="1600200" cy="8397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4414219" y="3751263"/>
            <a:ext cx="6858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573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7" name="Picture 6" descr="37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99" y="149477"/>
            <a:ext cx="2331725" cy="1748794"/>
          </a:xfrm>
          <a:prstGeom prst="rect">
            <a:avLst/>
          </a:prstGeom>
        </p:spPr>
      </p:pic>
      <p:pic>
        <p:nvPicPr>
          <p:cNvPr id="9" name="Picture 8" descr="37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454" y="2198133"/>
            <a:ext cx="4836432" cy="3627324"/>
          </a:xfrm>
          <a:prstGeom prst="rect">
            <a:avLst/>
          </a:prstGeom>
        </p:spPr>
      </p:pic>
      <p:pic>
        <p:nvPicPr>
          <p:cNvPr id="12" name="Picture 11" descr="37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35" y="2255394"/>
            <a:ext cx="4816462" cy="36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38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28" y="158799"/>
            <a:ext cx="2319296" cy="17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7" name="Picture 6" descr="37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99" y="149477"/>
            <a:ext cx="2331725" cy="1748794"/>
          </a:xfrm>
          <a:prstGeom prst="rect">
            <a:avLst/>
          </a:prstGeom>
        </p:spPr>
      </p:pic>
      <p:pic>
        <p:nvPicPr>
          <p:cNvPr id="10" name="Picture 9" descr="38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610" y="2278680"/>
            <a:ext cx="4530628" cy="3397971"/>
          </a:xfrm>
          <a:prstGeom prst="rect">
            <a:avLst/>
          </a:prstGeom>
        </p:spPr>
      </p:pic>
      <p:pic>
        <p:nvPicPr>
          <p:cNvPr id="11" name="Picture 10" descr="38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82" y="2255394"/>
            <a:ext cx="4785415" cy="35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336"/>
            <a:ext cx="8229600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Găsiți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corespondența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!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776111" y="6183313"/>
            <a:ext cx="46848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Răspunsul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mediu</a:t>
            </a:r>
            <a:r>
              <a:rPr lang="en-US" dirty="0" smtClean="0">
                <a:solidFill>
                  <a:prstClr val="black"/>
                </a:solidFill>
              </a:rPr>
              <a:t> – </a:t>
            </a:r>
            <a:r>
              <a:rPr lang="en-US" dirty="0" err="1" smtClean="0">
                <a:solidFill>
                  <a:prstClr val="black"/>
                </a:solidFill>
              </a:rPr>
              <a:t>valoare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err="1" smtClean="0">
                <a:solidFill>
                  <a:prstClr val="black"/>
                </a:solidFill>
              </a:rPr>
              <a:t>absolută</a:t>
            </a:r>
            <a:r>
              <a:rPr lang="en-US" dirty="0" smtClean="0">
                <a:solidFill>
                  <a:prstClr val="black"/>
                </a:solidFill>
              </a:rPr>
              <a:t> (</a:t>
            </a:r>
            <a:r>
              <a:rPr lang="en-US" dirty="0" err="1" smtClean="0">
                <a:solidFill>
                  <a:prstClr val="black"/>
                </a:solidFill>
              </a:rPr>
              <a:t>modul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10356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Colecție</a:t>
            </a:r>
            <a:r>
              <a:rPr lang="en-US" dirty="0" smtClean="0">
                <a:solidFill>
                  <a:prstClr val="black"/>
                </a:solidFill>
              </a:rPr>
              <a:t> de </a:t>
            </a:r>
            <a:r>
              <a:rPr lang="en-US" dirty="0" err="1" smtClean="0">
                <a:solidFill>
                  <a:prstClr val="black"/>
                </a:solidFill>
              </a:rPr>
              <a:t>filtre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D. </a:t>
            </a:r>
            <a:r>
              <a:rPr lang="en-US" sz="1200" dirty="0" err="1" smtClean="0"/>
              <a:t>Hoiem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47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348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Reprezentarea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texturilor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baza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răspunsului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mediu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modul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2779889" y="6488113"/>
            <a:ext cx="4611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Răspunsul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mediu</a:t>
            </a:r>
            <a:r>
              <a:rPr lang="en-US" dirty="0">
                <a:solidFill>
                  <a:prstClr val="black"/>
                </a:solidFill>
              </a:rPr>
              <a:t> – </a:t>
            </a:r>
            <a:r>
              <a:rPr lang="en-US" dirty="0" err="1">
                <a:solidFill>
                  <a:prstClr val="black"/>
                </a:solidFill>
              </a:rPr>
              <a:t>valoare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absolută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modul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Colecția</a:t>
            </a:r>
            <a:r>
              <a:rPr lang="en-US" dirty="0" smtClean="0">
                <a:solidFill>
                  <a:prstClr val="black"/>
                </a:solidFill>
              </a:rPr>
              <a:t> de </a:t>
            </a:r>
            <a:r>
              <a:rPr lang="en-US" dirty="0" err="1" smtClean="0">
                <a:solidFill>
                  <a:prstClr val="black"/>
                </a:solidFill>
              </a:rPr>
              <a:t>filtre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2116977" y="330764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2116977" y="452684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2040777" y="589844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290153" y="589844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290153" y="330764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277453" y="459974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52823" y="6568962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D. </a:t>
            </a:r>
            <a:r>
              <a:rPr lang="en-US" sz="1200" dirty="0" err="1" smtClean="0"/>
              <a:t>Hoiem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50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5147733"/>
          </a:xfrm>
        </p:spPr>
        <p:txBody>
          <a:bodyPr/>
          <a:lstStyle/>
          <a:p>
            <a:pPr eaLnBrk="1" hangingPunct="1"/>
            <a:r>
              <a:rPr lang="en-US" sz="2800" b="1" dirty="0" err="1" smtClean="0"/>
              <a:t>Segmentare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clasificare</a:t>
            </a:r>
            <a:endParaRPr lang="en-US" sz="2800" dirty="0" smtClean="0"/>
          </a:p>
          <a:p>
            <a:pPr lvl="1" eaLnBrk="1" hangingPunct="1"/>
            <a:r>
              <a:rPr lang="en-US" sz="2400" dirty="0" err="1"/>
              <a:t>a</a:t>
            </a:r>
            <a:r>
              <a:rPr lang="en-US" sz="2400" dirty="0" err="1" smtClean="0"/>
              <a:t>naliza</a:t>
            </a:r>
            <a:r>
              <a:rPr lang="en-US" sz="2400" dirty="0" smtClean="0"/>
              <a:t>, </a:t>
            </a:r>
            <a:r>
              <a:rPr lang="en-US" sz="2400" dirty="0" err="1" smtClean="0"/>
              <a:t>reprezentarea</a:t>
            </a:r>
            <a:r>
              <a:rPr lang="en-US" sz="2400" dirty="0" smtClean="0"/>
              <a:t> </a:t>
            </a:r>
            <a:r>
              <a:rPr lang="en-US" sz="2400" dirty="0" err="1" smtClean="0"/>
              <a:t>texturii</a:t>
            </a:r>
            <a:endParaRPr lang="en-US" sz="2400" dirty="0" smtClean="0"/>
          </a:p>
          <a:p>
            <a:pPr lvl="1"/>
            <a:r>
              <a:rPr lang="en-US" sz="2400" dirty="0" err="1"/>
              <a:t>g</a:t>
            </a:r>
            <a:r>
              <a:rPr lang="en-US" sz="2400" dirty="0" err="1" smtClean="0"/>
              <a:t>rupează</a:t>
            </a:r>
            <a:r>
              <a:rPr lang="en-US" sz="2400" dirty="0" smtClean="0"/>
              <a:t> </a:t>
            </a:r>
            <a:r>
              <a:rPr lang="en-US" sz="2400" dirty="0" err="1" smtClean="0"/>
              <a:t>regiunile</a:t>
            </a:r>
            <a:r>
              <a:rPr lang="en-US" sz="2400" dirty="0" smtClean="0"/>
              <a:t> din imagine cu </a:t>
            </a:r>
            <a:r>
              <a:rPr lang="en-US" sz="2400" dirty="0" err="1" smtClean="0"/>
              <a:t>aceeaşi</a:t>
            </a:r>
            <a:r>
              <a:rPr lang="en-US" sz="2400" dirty="0" smtClean="0"/>
              <a:t> </a:t>
            </a:r>
            <a:r>
              <a:rPr lang="en-US" sz="2400" dirty="0" err="1" smtClean="0"/>
              <a:t>textură</a:t>
            </a:r>
            <a:endParaRPr lang="en-US" sz="2400" dirty="0" smtClean="0"/>
          </a:p>
          <a:p>
            <a:pPr lvl="1" eaLnBrk="1" hangingPunct="1"/>
            <a:endParaRPr lang="en-US" dirty="0" smtClean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sz="2800" b="1" dirty="0" err="1" smtClean="0"/>
              <a:t>Sinteză</a:t>
            </a:r>
            <a:endParaRPr lang="en-US" sz="2800" b="1" dirty="0" smtClean="0"/>
          </a:p>
          <a:p>
            <a:pPr lvl="1"/>
            <a:r>
              <a:rPr lang="en-US" dirty="0" smtClean="0"/>
              <a:t> </a:t>
            </a:r>
            <a:r>
              <a:rPr lang="en-US" sz="2400" dirty="0" err="1" smtClean="0"/>
              <a:t>dată</a:t>
            </a:r>
            <a:r>
              <a:rPr lang="en-US" sz="2400" dirty="0" smtClean="0"/>
              <a:t> o </a:t>
            </a:r>
            <a:r>
              <a:rPr lang="en-US" sz="2400" dirty="0" err="1" smtClean="0"/>
              <a:t>mostră</a:t>
            </a:r>
            <a:r>
              <a:rPr lang="en-US" sz="2400" dirty="0" smtClean="0"/>
              <a:t> de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mici</a:t>
            </a:r>
            <a:r>
              <a:rPr lang="en-US" sz="2400" dirty="0" smtClean="0"/>
              <a:t>) </a:t>
            </a:r>
            <a:r>
              <a:rPr lang="en-US" sz="2400" dirty="0" err="1" smtClean="0"/>
              <a:t>vrem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generăm</a:t>
            </a:r>
            <a:r>
              <a:rPr lang="en-US" sz="2400" dirty="0" smtClean="0"/>
              <a:t> o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</a:t>
            </a:r>
            <a:r>
              <a:rPr lang="en-US" sz="2400" dirty="0" err="1" smtClean="0"/>
              <a:t>similară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mari</a:t>
            </a:r>
            <a:r>
              <a:rPr lang="en-US" sz="2400" dirty="0" smtClean="0"/>
              <a:t>)</a:t>
            </a:r>
          </a:p>
          <a:p>
            <a:pPr lvl="1" eaLnBrk="1" hangingPunct="1"/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2" t="28284" r="36743" b="51144"/>
          <a:stretch/>
        </p:blipFill>
        <p:spPr bwMode="auto">
          <a:xfrm>
            <a:off x="4233283" y="2765782"/>
            <a:ext cx="1641925" cy="117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43290" r="61153" b="36632"/>
          <a:stretch/>
        </p:blipFill>
        <p:spPr bwMode="auto">
          <a:xfrm>
            <a:off x="1927454" y="2758318"/>
            <a:ext cx="1624830" cy="115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325656" y="5209582"/>
            <a:ext cx="5024343" cy="1565432"/>
            <a:chOff x="622542" y="4912298"/>
            <a:chExt cx="5970431" cy="1915664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29506" y="5476499"/>
              <a:ext cx="901274" cy="82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68803" y="4912298"/>
              <a:ext cx="1489923" cy="148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Freeform 9"/>
            <p:cNvSpPr>
              <a:spLocks noChangeArrowheads="1"/>
            </p:cNvSpPr>
            <p:nvPr/>
          </p:nvSpPr>
          <p:spPr bwMode="auto">
            <a:xfrm rot="16200000">
              <a:off x="3141126" y="5217465"/>
              <a:ext cx="443331" cy="1162521"/>
            </a:xfrm>
            <a:custGeom>
              <a:avLst/>
              <a:gdLst>
                <a:gd name="T0" fmla="*/ 9 w 1051"/>
                <a:gd name="T1" fmla="*/ 0 h 1051"/>
                <a:gd name="T2" fmla="*/ 3 w 1051"/>
                <a:gd name="T3" fmla="*/ 0 h 1051"/>
                <a:gd name="T4" fmla="*/ 3 w 1051"/>
                <a:gd name="T5" fmla="*/ 9 h 1051"/>
                <a:gd name="T6" fmla="*/ 0 w 1051"/>
                <a:gd name="T7" fmla="*/ 9 h 1051"/>
                <a:gd name="T8" fmla="*/ 6 w 1051"/>
                <a:gd name="T9" fmla="*/ 12 h 1051"/>
                <a:gd name="T10" fmla="*/ 12 w 1051"/>
                <a:gd name="T11" fmla="*/ 9 h 1051"/>
                <a:gd name="T12" fmla="*/ 9 w 1051"/>
                <a:gd name="T13" fmla="*/ 9 h 1051"/>
                <a:gd name="T14" fmla="*/ 9 w 1051"/>
                <a:gd name="T15" fmla="*/ 0 h 10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51"/>
                <a:gd name="T26" fmla="*/ 1051 w 1051"/>
                <a:gd name="T27" fmla="*/ 1051 h 10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542" y="6338857"/>
              <a:ext cx="2298187" cy="45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</a:t>
              </a:r>
              <a:r>
                <a:rPr lang="en-US" dirty="0" err="1" smtClean="0"/>
                <a:t>ostră</a:t>
              </a:r>
              <a:r>
                <a:rPr lang="en-US" dirty="0" smtClean="0"/>
                <a:t> de </a:t>
              </a:r>
              <a:r>
                <a:rPr lang="en-US" dirty="0" err="1" smtClean="0"/>
                <a:t>textură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61427" y="6376000"/>
              <a:ext cx="2531546" cy="45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</a:t>
              </a:r>
              <a:r>
                <a:rPr lang="en-US" dirty="0" err="1" smtClean="0"/>
                <a:t>extură</a:t>
              </a:r>
              <a:r>
                <a:rPr lang="en-US" dirty="0" smtClean="0"/>
                <a:t> </a:t>
              </a:r>
              <a:r>
                <a:rPr lang="en-US" dirty="0" err="1" smtClean="0"/>
                <a:t>generată</a:t>
              </a:r>
              <a:endParaRPr lang="en-US" dirty="0"/>
            </a:p>
          </p:txBody>
        </p:sp>
      </p:grp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57200" y="3911604"/>
            <a:ext cx="8305800" cy="2833058"/>
          </a:xfrm>
          <a:prstGeom prst="rect">
            <a:avLst/>
          </a:prstGeom>
          <a:noFill/>
          <a:ln w="76200" cmpd="sng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Sinteza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endParaRPr lang="en-US" sz="2800" i="1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1752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 err="1" smtClean="0"/>
              <a:t>Scop</a:t>
            </a:r>
            <a:r>
              <a:rPr lang="en-US" sz="2400" dirty="0" smtClean="0"/>
              <a:t>: </a:t>
            </a:r>
            <a:r>
              <a:rPr lang="en-US" sz="2400" dirty="0" err="1" smtClean="0"/>
              <a:t>generarea</a:t>
            </a:r>
            <a:r>
              <a:rPr lang="en-US" sz="2400" dirty="0" smtClean="0"/>
              <a:t> de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exemple</a:t>
            </a:r>
            <a:r>
              <a:rPr lang="en-US" sz="2400" dirty="0" smtClean="0"/>
              <a:t> de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mari</a:t>
            </a:r>
            <a:r>
              <a:rPr lang="en-US" sz="2400" dirty="0" smtClean="0"/>
              <a:t>) </a:t>
            </a:r>
            <a:r>
              <a:rPr lang="en-US" sz="2400" dirty="0" err="1" smtClean="0"/>
              <a:t>pe</a:t>
            </a:r>
            <a:r>
              <a:rPr lang="en-US" sz="2400" dirty="0" smtClean="0"/>
              <a:t> </a:t>
            </a:r>
            <a:r>
              <a:rPr lang="en-US" sz="2400" dirty="0" err="1" smtClean="0"/>
              <a:t>baza</a:t>
            </a:r>
            <a:r>
              <a:rPr lang="en-US" sz="2400" dirty="0" smtClean="0"/>
              <a:t> </a:t>
            </a:r>
            <a:r>
              <a:rPr lang="en-US" sz="2400" dirty="0" err="1" smtClean="0"/>
              <a:t>unui</a:t>
            </a:r>
            <a:r>
              <a:rPr lang="en-US" sz="2400" dirty="0" smtClean="0"/>
              <a:t> </a:t>
            </a:r>
            <a:r>
              <a:rPr lang="en-US" sz="2400" dirty="0" err="1" smtClean="0"/>
              <a:t>mostre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mici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400" dirty="0" err="1" smtClean="0"/>
              <a:t>Aplicații</a:t>
            </a:r>
            <a:r>
              <a:rPr lang="en-US" sz="2400" dirty="0" smtClean="0"/>
              <a:t>: </a:t>
            </a:r>
            <a:r>
              <a:rPr lang="en-US" sz="2400" dirty="0" err="1" smtClean="0"/>
              <a:t>îmbogățirea</a:t>
            </a:r>
            <a:r>
              <a:rPr lang="en-US" sz="2400" dirty="0" smtClean="0"/>
              <a:t> </a:t>
            </a:r>
            <a:r>
              <a:rPr lang="en-US" sz="2400" dirty="0" err="1" smtClean="0"/>
              <a:t>mediilor</a:t>
            </a:r>
            <a:r>
              <a:rPr lang="en-US" sz="2400" dirty="0" smtClean="0"/>
              <a:t> </a:t>
            </a:r>
            <a:r>
              <a:rPr lang="en-US" sz="2400" dirty="0" err="1" smtClean="0"/>
              <a:t>virtuale</a:t>
            </a:r>
            <a:r>
              <a:rPr lang="en-US" sz="2400" dirty="0" smtClean="0"/>
              <a:t> cu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, </a:t>
            </a:r>
            <a:r>
              <a:rPr lang="en-US" sz="2400" dirty="0" err="1" smtClean="0"/>
              <a:t>jocuri</a:t>
            </a:r>
            <a:r>
              <a:rPr lang="en-US" sz="2400" dirty="0" smtClean="0"/>
              <a:t> </a:t>
            </a:r>
            <a:r>
              <a:rPr lang="en-US" sz="2400" dirty="0" err="1" smtClean="0"/>
              <a:t>pe</a:t>
            </a:r>
            <a:r>
              <a:rPr lang="en-US" sz="2400" dirty="0" smtClean="0"/>
              <a:t> calculator, </a:t>
            </a:r>
            <a:r>
              <a:rPr lang="en-US" sz="2400" dirty="0" err="1" smtClean="0"/>
              <a:t>acoperirea</a:t>
            </a:r>
            <a:r>
              <a:rPr lang="en-US" sz="2400" dirty="0" smtClean="0"/>
              <a:t> </a:t>
            </a:r>
            <a:r>
              <a:rPr lang="en-US" sz="2400" dirty="0" err="1" smtClean="0"/>
              <a:t>găurilor</a:t>
            </a:r>
            <a:endParaRPr lang="en-US" sz="2400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90600" y="37338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33" name="PhotoSuite Image" r:id="rId4" imgW="2438280" imgH="2438280" progId="">
                  <p:embed/>
                </p:oleObj>
              </mc:Choice>
              <mc:Fallback>
                <p:oleObj name="PhotoSuite Image" r:id="rId4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7338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29000" y="2895600"/>
            <a:ext cx="4953000" cy="3657600"/>
            <a:chOff x="2160" y="1920"/>
            <a:chExt cx="3120" cy="2304"/>
          </a:xfrm>
        </p:grpSpPr>
        <p:sp>
          <p:nvSpPr>
            <p:cNvPr id="1035" name="AutoShape 6"/>
            <p:cNvSpPr>
              <a:spLocks noChangeArrowheads="1"/>
            </p:cNvSpPr>
            <p:nvPr/>
          </p:nvSpPr>
          <p:spPr bwMode="auto">
            <a:xfrm>
              <a:off x="2160" y="2784"/>
              <a:ext cx="480" cy="52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11B11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976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34" name="PhotoSuite Image" r:id="rId6" imgW="2438280" imgH="2438280" progId="">
                    <p:embed/>
                  </p:oleObj>
                </mc:Choice>
                <mc:Fallback>
                  <p:oleObj name="PhotoSuite Image" r:id="rId6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107763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2976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35" name="PhotoSuite Image" r:id="rId7" imgW="2438280" imgH="2438280" progId="">
                    <p:embed/>
                  </p:oleObj>
                </mc:Choice>
                <mc:Fallback>
                  <p:oleObj name="PhotoSuite Image" r:id="rId7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107763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4128" y="1920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36" name="PhotoSuite Image" r:id="rId8" imgW="2438280" imgH="2438280" progId="">
                    <p:embed/>
                  </p:oleObj>
                </mc:Choice>
                <mc:Fallback>
                  <p:oleObj name="PhotoSuite Image" r:id="rId8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920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107763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4128" y="3072"/>
            <a:ext cx="1152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8737" name="PhotoSuite Image" r:id="rId9" imgW="2438280" imgH="2438280" progId="">
                    <p:embed/>
                  </p:oleObj>
                </mc:Choice>
                <mc:Fallback>
                  <p:oleObj name="PhotoSuite Image" r:id="rId9" imgW="2438280" imgH="2438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72"/>
                          <a:ext cx="1152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107763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64299" name="Object 3"/>
          <p:cNvGraphicFramePr>
            <a:graphicFrameLocks noChangeAspect="1"/>
          </p:cNvGraphicFramePr>
          <p:nvPr/>
        </p:nvGraphicFramePr>
        <p:xfrm>
          <a:off x="4648200" y="2778125"/>
          <a:ext cx="3775075" cy="377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38" name="PhotoSuite Image" r:id="rId10" imgW="5029200" imgH="5029200" progId="">
                  <p:embed/>
                </p:oleObj>
              </mc:Choice>
              <mc:Fallback>
                <p:oleObj name="PhotoSuite Image" r:id="rId10" imgW="5029200" imgH="5029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778125"/>
                        <a:ext cx="3775075" cy="377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64095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6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Obstacole</a:t>
            </a:r>
            <a:endParaRPr lang="en-US" dirty="0" smtClean="0"/>
          </a:p>
        </p:txBody>
      </p:sp>
      <p:sp>
        <p:nvSpPr>
          <p:cNvPr id="390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132" y="1447800"/>
            <a:ext cx="7180372" cy="516993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err="1" smtClean="0"/>
              <a:t>Analiza</a:t>
            </a:r>
            <a:r>
              <a:rPr lang="en-US" sz="2600" dirty="0" smtClean="0"/>
              <a:t> </a:t>
            </a:r>
            <a:r>
              <a:rPr lang="en-US" sz="2600" dirty="0" err="1" smtClean="0"/>
              <a:t>texturii</a:t>
            </a:r>
            <a:r>
              <a:rPr lang="en-US" sz="2600" dirty="0" smtClean="0"/>
              <a:t>: cum </a:t>
            </a:r>
            <a:r>
              <a:rPr lang="en-US" sz="2600" dirty="0" err="1" smtClean="0"/>
              <a:t>cuprindem</a:t>
            </a:r>
            <a:r>
              <a:rPr lang="en-US" sz="2600" dirty="0" smtClean="0"/>
              <a:t> </a:t>
            </a:r>
            <a:r>
              <a:rPr lang="en-US" sz="2600" dirty="0" err="1" smtClean="0"/>
              <a:t>esența</a:t>
            </a:r>
            <a:r>
              <a:rPr lang="en-US" sz="2600" dirty="0" smtClean="0"/>
              <a:t> </a:t>
            </a:r>
            <a:r>
              <a:rPr lang="en-US" sz="2600" dirty="0" err="1" smtClean="0"/>
              <a:t>texturii</a:t>
            </a:r>
            <a:r>
              <a:rPr lang="en-US" sz="2600" dirty="0" smtClean="0"/>
              <a:t>?</a:t>
            </a:r>
          </a:p>
          <a:p>
            <a:pPr marL="0" indent="0" eaLnBrk="1" hangingPunct="1">
              <a:buNone/>
            </a:pPr>
            <a:endParaRPr lang="en-US" sz="2600" dirty="0" smtClean="0"/>
          </a:p>
          <a:p>
            <a:pPr eaLnBrk="1" hangingPunct="1"/>
            <a:r>
              <a:rPr lang="en-US" sz="2600" dirty="0" err="1" smtClean="0"/>
              <a:t>Texturi</a:t>
            </a:r>
            <a:r>
              <a:rPr lang="en-US" sz="2600" dirty="0" smtClean="0"/>
              <a:t> regulate – </a:t>
            </a:r>
            <a:r>
              <a:rPr lang="en-US" sz="2600" dirty="0" err="1" smtClean="0"/>
              <a:t>texeli</a:t>
            </a:r>
            <a:r>
              <a:rPr lang="en-US" sz="2600" dirty="0" smtClean="0"/>
              <a:t> care se </a:t>
            </a:r>
            <a:r>
              <a:rPr lang="en-US" sz="2600" dirty="0" err="1" smtClean="0"/>
              <a:t>repetă</a:t>
            </a:r>
            <a:endParaRPr lang="en-US" sz="2600" dirty="0" smtClean="0"/>
          </a:p>
          <a:p>
            <a:pPr eaLnBrk="1" hangingPunct="1"/>
            <a:r>
              <a:rPr lang="en-US" sz="2600" dirty="0" err="1" smtClean="0"/>
              <a:t>Texturi</a:t>
            </a:r>
            <a:r>
              <a:rPr lang="en-US" sz="2600" dirty="0" smtClean="0"/>
              <a:t> </a:t>
            </a:r>
            <a:r>
              <a:rPr lang="en-US" sz="2600" dirty="0" err="1" smtClean="0"/>
              <a:t>stocastice</a:t>
            </a:r>
            <a:r>
              <a:rPr lang="en-US" sz="2600" dirty="0" smtClean="0"/>
              <a:t> – nu </a:t>
            </a:r>
            <a:r>
              <a:rPr lang="en-US" sz="2600" dirty="0" err="1" smtClean="0"/>
              <a:t>prezintă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mod explicit </a:t>
            </a:r>
            <a:r>
              <a:rPr lang="en-US" sz="2600" dirty="0" err="1" smtClean="0"/>
              <a:t>texeli</a:t>
            </a:r>
            <a:endParaRPr lang="en-US" sz="2600" dirty="0" smtClean="0"/>
          </a:p>
          <a:p>
            <a:pPr eaLnBrk="1" hangingPunct="1"/>
            <a:endParaRPr lang="en-US" sz="2600" dirty="0" smtClean="0"/>
          </a:p>
          <a:p>
            <a:pPr eaLnBrk="1" hangingPunct="1"/>
            <a:r>
              <a:rPr lang="en-US" sz="2600" dirty="0" err="1" smtClean="0"/>
              <a:t>Vrem</a:t>
            </a:r>
            <a:r>
              <a:rPr lang="en-US" sz="2600" dirty="0" smtClean="0"/>
              <a:t> </a:t>
            </a:r>
            <a:r>
              <a:rPr lang="en-US" sz="2600" dirty="0" err="1" smtClean="0"/>
              <a:t>să</a:t>
            </a:r>
            <a:r>
              <a:rPr lang="en-US" sz="2600" dirty="0" smtClean="0"/>
              <a:t> </a:t>
            </a:r>
            <a:r>
              <a:rPr lang="en-US" sz="2600" dirty="0" err="1" smtClean="0"/>
              <a:t>modelăm</a:t>
            </a:r>
            <a:r>
              <a:rPr lang="en-US" sz="2600" dirty="0" smtClean="0"/>
              <a:t> </a:t>
            </a:r>
            <a:r>
              <a:rPr lang="en-US" sz="2600" dirty="0" err="1" smtClean="0"/>
              <a:t>întreg</a:t>
            </a:r>
            <a:r>
              <a:rPr lang="en-US" sz="2600" dirty="0" smtClean="0"/>
              <a:t> </a:t>
            </a:r>
            <a:r>
              <a:rPr lang="en-US" sz="2600" dirty="0" err="1" smtClean="0"/>
              <a:t>spectrul</a:t>
            </a:r>
            <a:r>
              <a:rPr lang="en-US" sz="2600" dirty="0" smtClean="0"/>
              <a:t> de </a:t>
            </a:r>
            <a:r>
              <a:rPr lang="en-US" sz="2600" dirty="0" err="1" smtClean="0"/>
              <a:t>texturi</a:t>
            </a:r>
            <a:r>
              <a:rPr lang="en-US" sz="2600" dirty="0" smtClean="0"/>
              <a:t>: </a:t>
            </a:r>
          </a:p>
          <a:p>
            <a:pPr marL="0" indent="0" eaLnBrk="1" hangingPunct="1">
              <a:buNone/>
            </a:pPr>
            <a:r>
              <a:rPr lang="en-US" sz="2600" dirty="0"/>
              <a:t> </a:t>
            </a:r>
            <a:r>
              <a:rPr lang="en-US" sz="2600" dirty="0" smtClean="0"/>
              <a:t>   de la </a:t>
            </a:r>
            <a:r>
              <a:rPr lang="en-US" sz="2600" dirty="0" err="1" smtClean="0"/>
              <a:t>texturi</a:t>
            </a:r>
            <a:r>
              <a:rPr lang="en-US" sz="2600" dirty="0" smtClean="0"/>
              <a:t> </a:t>
            </a:r>
            <a:r>
              <a:rPr lang="en-US" sz="2600" dirty="0" err="1" smtClean="0"/>
              <a:t>ce</a:t>
            </a:r>
            <a:r>
              <a:rPr lang="en-US" sz="2600" dirty="0" smtClean="0"/>
              <a:t> se </a:t>
            </a:r>
            <a:r>
              <a:rPr lang="en-US" sz="2600" dirty="0" err="1" smtClean="0"/>
              <a:t>repetă</a:t>
            </a:r>
            <a:r>
              <a:rPr lang="en-US" sz="2600" dirty="0" smtClean="0"/>
              <a:t> la </a:t>
            </a:r>
            <a:r>
              <a:rPr lang="en-US" sz="2600" dirty="0" err="1" smtClean="0"/>
              <a:t>texturi</a:t>
            </a:r>
            <a:r>
              <a:rPr lang="en-US" sz="2600" dirty="0" smtClean="0"/>
              <a:t> </a:t>
            </a:r>
            <a:r>
              <a:rPr lang="en-US" sz="2600" dirty="0" err="1" smtClean="0"/>
              <a:t>stocastice</a:t>
            </a:r>
            <a:endParaRPr lang="en-US" sz="2600" dirty="0" smtClean="0"/>
          </a:p>
          <a:p>
            <a:pPr eaLnBrk="1" hangingPunct="1"/>
            <a:endParaRPr lang="en-US" sz="2600" dirty="0" smtClean="0"/>
          </a:p>
        </p:txBody>
      </p:sp>
      <p:pic>
        <p:nvPicPr>
          <p:cNvPr id="3901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4495" y="4932363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01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9732" y="1317625"/>
            <a:ext cx="1468438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0149" name="Text Box 6"/>
          <p:cNvSpPr txBox="1">
            <a:spLocks noChangeArrowheads="1"/>
          </p:cNvSpPr>
          <p:nvPr/>
        </p:nvSpPr>
        <p:spPr bwMode="auto">
          <a:xfrm>
            <a:off x="7404838" y="2632075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err="1" smtClean="0"/>
              <a:t>repetare</a:t>
            </a:r>
            <a:endParaRPr lang="en-US" b="1" dirty="0"/>
          </a:p>
        </p:txBody>
      </p:sp>
      <p:sp>
        <p:nvSpPr>
          <p:cNvPr id="390150" name="Text Box 7"/>
          <p:cNvSpPr txBox="1">
            <a:spLocks noChangeArrowheads="1"/>
          </p:cNvSpPr>
          <p:nvPr/>
        </p:nvSpPr>
        <p:spPr bwMode="auto">
          <a:xfrm>
            <a:off x="7421415" y="4460875"/>
            <a:ext cx="101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err="1" smtClean="0"/>
              <a:t>stocastic</a:t>
            </a:r>
            <a:endParaRPr lang="en-US" b="1" dirty="0"/>
          </a:p>
        </p:txBody>
      </p:sp>
      <p:sp>
        <p:nvSpPr>
          <p:cNvPr id="390151" name="Text Box 8"/>
          <p:cNvSpPr txBox="1">
            <a:spLocks noChangeArrowheads="1"/>
          </p:cNvSpPr>
          <p:nvPr/>
        </p:nvSpPr>
        <p:spPr bwMode="auto">
          <a:xfrm>
            <a:off x="7367336" y="6248400"/>
            <a:ext cx="12099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err="1" smtClean="0"/>
              <a:t>amândouă</a:t>
            </a:r>
            <a:endParaRPr lang="en-US" dirty="0"/>
          </a:p>
        </p:txBody>
      </p:sp>
      <p:pic>
        <p:nvPicPr>
          <p:cNvPr id="390152" name="Picture 9" descr="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79732" y="3073400"/>
            <a:ext cx="14986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340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Probabilitate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0091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5773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087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01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1818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22543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8225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2584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34270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68950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46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78991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0677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0123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138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703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0132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0653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857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5510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422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2946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287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674087" y="3211916"/>
            <a:ext cx="2874261" cy="543300"/>
            <a:chOff x="674087" y="3211916"/>
            <a:chExt cx="2874261" cy="543300"/>
          </a:xfrm>
        </p:grpSpPr>
        <p:sp>
          <p:nvSpPr>
            <p:cNvPr id="28" name="TextBox 27"/>
            <p:cNvSpPr txBox="1"/>
            <p:nvPr/>
          </p:nvSpPr>
          <p:spPr>
            <a:xfrm>
              <a:off x="674087" y="3211916"/>
              <a:ext cx="2874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P(pixel =       ) = 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46661" y="322209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756318" y="173311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71624" y="1723976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73310" y="1742248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56656" y="3225147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2/13</a:t>
            </a:r>
            <a:endParaRPr lang="en-US" sz="28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683680" y="3930774"/>
            <a:ext cx="2874261" cy="543300"/>
            <a:chOff x="683680" y="3930774"/>
            <a:chExt cx="2874261" cy="543300"/>
          </a:xfrm>
        </p:grpSpPr>
        <p:sp>
          <p:nvSpPr>
            <p:cNvPr id="34" name="TextBox 33"/>
            <p:cNvSpPr txBox="1"/>
            <p:nvPr/>
          </p:nvSpPr>
          <p:spPr>
            <a:xfrm>
              <a:off x="683680" y="3930774"/>
              <a:ext cx="2874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P(pixel =       ) = </a:t>
              </a:r>
              <a:endParaRPr lang="en-US" sz="2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56254" y="3940957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966249" y="3944005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6/13</a:t>
            </a:r>
            <a:endParaRPr lang="en-US" sz="2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4345913" y="3214045"/>
            <a:ext cx="2874261" cy="543300"/>
            <a:chOff x="4345913" y="3214045"/>
            <a:chExt cx="2874261" cy="543300"/>
          </a:xfrm>
        </p:grpSpPr>
        <p:sp>
          <p:nvSpPr>
            <p:cNvPr id="37" name="TextBox 36"/>
            <p:cNvSpPr txBox="1"/>
            <p:nvPr/>
          </p:nvSpPr>
          <p:spPr>
            <a:xfrm>
              <a:off x="4345913" y="3214045"/>
              <a:ext cx="28742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P(pixel =       ) = 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18487" y="3224228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28482" y="3227276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</a:t>
            </a:r>
            <a:r>
              <a:rPr lang="en-US" sz="2800" dirty="0" smtClean="0"/>
              <a:t>/13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355506" y="3932903"/>
            <a:ext cx="287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) = 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5728080" y="3943086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638075" y="3946134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/13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779042" y="4693574"/>
            <a:ext cx="46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/13 + 6/13 + 3/13 + 2/13 = 1 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493913" y="5639155"/>
            <a:ext cx="8131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Probabilitate</a:t>
            </a:r>
            <a:r>
              <a:rPr lang="en-US" sz="2800" dirty="0" smtClean="0"/>
              <a:t> = Nr </a:t>
            </a:r>
            <a:r>
              <a:rPr lang="en-US" sz="2800" dirty="0" err="1" smtClean="0"/>
              <a:t>cazuri</a:t>
            </a:r>
            <a:r>
              <a:rPr lang="en-US" sz="2800" dirty="0" smtClean="0"/>
              <a:t> </a:t>
            </a:r>
            <a:r>
              <a:rPr lang="en-US" sz="2800" dirty="0" err="1" smtClean="0"/>
              <a:t>favorabile</a:t>
            </a:r>
            <a:r>
              <a:rPr lang="en-US" sz="2800" dirty="0" smtClean="0"/>
              <a:t> / Nr </a:t>
            </a:r>
            <a:r>
              <a:rPr lang="en-US" sz="2800" dirty="0" err="1" smtClean="0"/>
              <a:t>cazuri</a:t>
            </a:r>
            <a:r>
              <a:rPr lang="en-US" sz="2800" dirty="0" smtClean="0"/>
              <a:t> </a:t>
            </a:r>
            <a:r>
              <a:rPr lang="en-US" sz="2800" dirty="0" err="1" smtClean="0"/>
              <a:t>totale</a:t>
            </a:r>
            <a:endParaRPr lang="en-US" sz="2800" dirty="0" smtClean="0"/>
          </a:p>
          <a:p>
            <a:r>
              <a:rPr lang="en-US" sz="2800" dirty="0" smtClean="0"/>
              <a:t>Suma = 1</a:t>
            </a:r>
          </a:p>
        </p:txBody>
      </p:sp>
    </p:spTree>
    <p:extLst>
      <p:ext uri="{BB962C8B-B14F-4D97-AF65-F5344CB8AC3E}">
        <p14:creationId xmlns:p14="http://schemas.microsoft.com/office/powerpoint/2010/main" val="26609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9" grpId="0"/>
      <p:bldP spid="40" grpId="0"/>
      <p:bldP spid="41" grpId="0" animBg="1"/>
      <p:bldP spid="42" grpId="0"/>
      <p:bldP spid="4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Probabilitate</a:t>
            </a:r>
            <a:r>
              <a:rPr lang="en-US" dirty="0" smtClean="0"/>
              <a:t> </a:t>
            </a:r>
            <a:r>
              <a:rPr lang="en-US" dirty="0" err="1" smtClean="0"/>
              <a:t>condiționată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0091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5773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087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01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1818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22543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8225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2584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34270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68950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46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78991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0677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0123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138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703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0132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0653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857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5510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422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2946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287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56318" y="173311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71624" y="1723976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73310" y="1742248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7828" y="2903536"/>
            <a:ext cx="620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46" name="Rectangle 45"/>
          <p:cNvSpPr/>
          <p:nvPr/>
        </p:nvSpPr>
        <p:spPr>
          <a:xfrm>
            <a:off x="1950402" y="2953311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29298" y="2944789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509699" y="2912672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3/6</a:t>
            </a:r>
            <a:endParaRPr lang="en-US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596474" y="3805120"/>
            <a:ext cx="6184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50" name="Rectangle 49"/>
          <p:cNvSpPr/>
          <p:nvPr/>
        </p:nvSpPr>
        <p:spPr>
          <a:xfrm>
            <a:off x="1969047" y="3854895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547943" y="3846373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528344" y="3814256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1/6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587890" y="4691350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54" name="Rectangle 53"/>
          <p:cNvSpPr/>
          <p:nvPr/>
        </p:nvSpPr>
        <p:spPr>
          <a:xfrm>
            <a:off x="1960464" y="4741125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39360" y="4732603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528344" y="4700486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0/6</a:t>
            </a:r>
            <a:endParaRPr lang="en-US" sz="2800" dirty="0"/>
          </a:p>
        </p:txBody>
      </p:sp>
      <p:sp>
        <p:nvSpPr>
          <p:cNvPr id="57" name="TextBox 56"/>
          <p:cNvSpPr txBox="1"/>
          <p:nvPr/>
        </p:nvSpPr>
        <p:spPr>
          <a:xfrm>
            <a:off x="2323612" y="6198549"/>
            <a:ext cx="468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3/6 + 1/6 + 0/6 + 2/6= 1 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596473" y="5512777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60" name="Rectangle 59"/>
          <p:cNvSpPr/>
          <p:nvPr/>
        </p:nvSpPr>
        <p:spPr>
          <a:xfrm>
            <a:off x="1969047" y="5562552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47943" y="5554030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36927" y="5521913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/6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307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47" grpId="0" animBg="1"/>
      <p:bldP spid="48" grpId="0"/>
      <p:bldP spid="49" grpId="0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56" grpId="0"/>
      <p:bldP spid="57" grpId="0"/>
      <p:bldP spid="59" grpId="0"/>
      <p:bldP spid="60" grpId="0" animBg="1"/>
      <p:bldP spid="61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 </a:t>
            </a:r>
            <a:r>
              <a:rPr lang="en-US" dirty="0" err="1" smtClean="0">
                <a:latin typeface="Arial" charset="0"/>
              </a:rPr>
              <a:t>ce</a:t>
            </a:r>
            <a:r>
              <a:rPr lang="en-US" dirty="0" smtClean="0">
                <a:latin typeface="Arial" charset="0"/>
              </a:rPr>
              <a:t> e </a:t>
            </a:r>
            <a:r>
              <a:rPr lang="en-US" dirty="0" err="1" smtClean="0">
                <a:latin typeface="Arial" charset="0"/>
              </a:rPr>
              <a:t>dificilă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detectarea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liniilor</a:t>
            </a:r>
            <a:endParaRPr lang="en-US" dirty="0">
              <a:latin typeface="Arial" charset="0"/>
            </a:endParaRP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446088" y="1201737"/>
            <a:ext cx="8229600" cy="5656263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sz="2400" dirty="0" err="1">
                <a:latin typeface="Arial" charset="0"/>
              </a:rPr>
              <a:t>m</a:t>
            </a:r>
            <a:r>
              <a:rPr lang="en-US" sz="2400" dirty="0" err="1" smtClean="0">
                <a:latin typeface="Arial" charset="0"/>
              </a:rPr>
              <a:t>ulte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puncte</a:t>
            </a:r>
            <a:r>
              <a:rPr lang="en-US" sz="2400" dirty="0" smtClean="0">
                <a:latin typeface="Arial" charset="0"/>
              </a:rPr>
              <a:t> din background considerate </a:t>
            </a:r>
            <a:r>
              <a:rPr lang="en-US" sz="2400" dirty="0" err="1" smtClean="0">
                <a:latin typeface="Arial" charset="0"/>
              </a:rPr>
              <a:t>ca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fiind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edgels</a:t>
            </a:r>
            <a:r>
              <a:rPr lang="en-US" sz="2400" dirty="0" smtClean="0">
                <a:latin typeface="Arial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2400" dirty="0" err="1">
                <a:latin typeface="Arial" charset="0"/>
              </a:rPr>
              <a:t>z</a:t>
            </a:r>
            <a:r>
              <a:rPr lang="en-US" sz="2400" dirty="0" err="1" smtClean="0">
                <a:latin typeface="Arial" charset="0"/>
              </a:rPr>
              <a:t>gomot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transformat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în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edgels</a:t>
            </a: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US" sz="2400" dirty="0"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n-US" sz="2400" dirty="0" err="1" smtClean="0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detectate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parțial</a:t>
            </a:r>
            <a:endParaRPr lang="en-US" sz="2400" dirty="0" smtClean="0"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n-US" sz="2400" dirty="0">
                <a:latin typeface="Arial" charset="0"/>
              </a:rPr>
              <a:t>cum </a:t>
            </a:r>
            <a:r>
              <a:rPr lang="en-US" sz="2400" dirty="0" err="1">
                <a:latin typeface="Arial" charset="0"/>
              </a:rPr>
              <a:t>grupăm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punctele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în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?</a:t>
            </a:r>
            <a:endParaRPr lang="en-US" sz="2400" dirty="0">
              <a:latin typeface="Arial" charset="0"/>
            </a:endParaRPr>
          </a:p>
        </p:txBody>
      </p:sp>
      <p:pic>
        <p:nvPicPr>
          <p:cNvPr id="100355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187575"/>
            <a:ext cx="2686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592138" y="4321175"/>
            <a:ext cx="23622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1125538" y="4016375"/>
            <a:ext cx="17526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1240632" y="35202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 rot="5400000" flipH="1" flipV="1">
            <a:off x="1774032" y="3596481"/>
            <a:ext cx="838200" cy="1587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1354138" y="4778375"/>
            <a:ext cx="914400" cy="1588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/>
          </a:ln>
        </p:spPr>
      </p:cxnSp>
      <p:pic>
        <p:nvPicPr>
          <p:cNvPr id="20" name="Picture 6" descr="tower_ed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7575"/>
            <a:ext cx="268921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19" y="2455863"/>
            <a:ext cx="26828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 descr="sidewalk_edg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32" y="2455863"/>
            <a:ext cx="2659062" cy="249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86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Probabilitate</a:t>
            </a:r>
            <a:r>
              <a:rPr lang="en-US" dirty="0" smtClean="0"/>
              <a:t> </a:t>
            </a:r>
            <a:r>
              <a:rPr lang="en-US" dirty="0" err="1" smtClean="0"/>
              <a:t>condiționată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0091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5773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087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01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1818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22543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8225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2584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34270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68950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46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78991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0677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0123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138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703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0132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0653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857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5510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422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2946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287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56318" y="173311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71624" y="1723976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73310" y="1742248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7828" y="2903536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46" name="Rectangle 45"/>
          <p:cNvSpPr/>
          <p:nvPr/>
        </p:nvSpPr>
        <p:spPr>
          <a:xfrm>
            <a:off x="1950402" y="2953311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29298" y="2944789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509699" y="2912672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r>
              <a:rPr lang="en-US" sz="2800" dirty="0" smtClean="0"/>
              <a:t>/</a:t>
            </a:r>
            <a:r>
              <a:rPr lang="en-US" sz="2800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6473" y="3805120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50" name="Rectangle 49"/>
          <p:cNvSpPr/>
          <p:nvPr/>
        </p:nvSpPr>
        <p:spPr>
          <a:xfrm>
            <a:off x="1969047" y="3854895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547943" y="3846373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528344" y="3814256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0/2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587890" y="4691350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54" name="Rectangle 53"/>
          <p:cNvSpPr/>
          <p:nvPr/>
        </p:nvSpPr>
        <p:spPr>
          <a:xfrm>
            <a:off x="1960464" y="4741125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39360" y="4732603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528344" y="4700486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2/2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596473" y="5512777"/>
            <a:ext cx="733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P(pixel =       </a:t>
            </a:r>
            <a:r>
              <a:rPr lang="en-US" sz="2800" dirty="0"/>
              <a:t>|</a:t>
            </a:r>
            <a:r>
              <a:rPr lang="en-US" sz="2800" dirty="0" smtClean="0"/>
              <a:t> </a:t>
            </a:r>
            <a:r>
              <a:rPr lang="en-US" sz="2800" dirty="0" err="1" smtClean="0"/>
              <a:t>pixelul</a:t>
            </a:r>
            <a:r>
              <a:rPr lang="en-US" sz="2800" dirty="0" smtClean="0"/>
              <a:t> din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 =       ) = </a:t>
            </a:r>
            <a:endParaRPr lang="en-US" sz="2800" dirty="0"/>
          </a:p>
        </p:txBody>
      </p:sp>
      <p:sp>
        <p:nvSpPr>
          <p:cNvPr id="60" name="Rectangle 59"/>
          <p:cNvSpPr/>
          <p:nvPr/>
        </p:nvSpPr>
        <p:spPr>
          <a:xfrm>
            <a:off x="1969047" y="5562552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547943" y="5554030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36927" y="5521913"/>
            <a:ext cx="1164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0/2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26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47" grpId="0" animBg="1"/>
      <p:bldP spid="48" grpId="0"/>
      <p:bldP spid="49" grpId="0"/>
      <p:bldP spid="50" grpId="0" animBg="1"/>
      <p:bldP spid="51" grpId="0" animBg="1"/>
      <p:bldP spid="52" grpId="0"/>
      <p:bldP spid="53" grpId="0"/>
      <p:bldP spid="54" grpId="0" animBg="1"/>
      <p:bldP spid="55" grpId="0" animBg="1"/>
      <p:bldP spid="56" grpId="0"/>
      <p:bldP spid="59" grpId="0"/>
      <p:bldP spid="60" grpId="0" animBg="1"/>
      <p:bldP spid="61" grpId="0" animBg="1"/>
      <p:bldP spid="6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274638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Probabilitate</a:t>
            </a:r>
            <a:r>
              <a:rPr lang="en-US" dirty="0" smtClean="0"/>
              <a:t> </a:t>
            </a:r>
            <a:r>
              <a:rPr lang="en-US" dirty="0" err="1" smtClean="0"/>
              <a:t>condiționată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0091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5773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087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01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1818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22543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8225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2584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34270" y="2056764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68950" y="2056764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54632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78991" y="2056764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80677" y="2056764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0123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138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7031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0132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0653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0857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45510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2422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2946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52879" y="1711561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56318" y="173311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71624" y="1723976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73310" y="1742248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29231" y="3244841"/>
            <a:ext cx="3990876" cy="1535913"/>
            <a:chOff x="329231" y="3244841"/>
            <a:chExt cx="3990876" cy="1535913"/>
          </a:xfrm>
        </p:grpSpPr>
        <p:sp>
          <p:nvSpPr>
            <p:cNvPr id="46" name="Rectangle 45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6205" y="4017065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0/2   </a:t>
              </a:r>
              <a:endParaRPr lang="en-US" sz="28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41938" y="4014392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dirty="0" smtClean="0"/>
                <a:t>/2   </a:t>
              </a:r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79287" y="4042658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0/2   </a:t>
              </a:r>
              <a:endParaRPr lang="en-US" sz="28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29838" y="4029826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0/2   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42050" y="3254309"/>
            <a:ext cx="3990876" cy="1535913"/>
            <a:chOff x="329231" y="3244841"/>
            <a:chExt cx="3990876" cy="1535913"/>
          </a:xfrm>
        </p:grpSpPr>
        <p:sp>
          <p:nvSpPr>
            <p:cNvPr id="65" name="Rectangle 64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46205" y="4017065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1/</a:t>
              </a:r>
              <a:r>
                <a:rPr lang="en-US" sz="2800" dirty="0"/>
                <a:t>6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41938" y="4014392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</a:t>
              </a:r>
              <a:r>
                <a:rPr lang="en-US" sz="2800" dirty="0"/>
                <a:t>6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679287" y="3989735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  <a:r>
                <a:rPr lang="en-US" sz="2800" dirty="0" smtClean="0"/>
                <a:t>/</a:t>
              </a:r>
              <a:r>
                <a:rPr lang="en-US" sz="2800" dirty="0"/>
                <a:t>6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429838" y="3976903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  <a:r>
                <a:rPr lang="en-US" sz="2800" dirty="0" smtClean="0"/>
                <a:t>/</a:t>
              </a:r>
              <a:r>
                <a:rPr lang="en-US" sz="2800" dirty="0"/>
                <a:t>6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30546" y="4986077"/>
            <a:ext cx="3990876" cy="1535913"/>
            <a:chOff x="329231" y="3244841"/>
            <a:chExt cx="3990876" cy="1535913"/>
          </a:xfrm>
        </p:grpSpPr>
        <p:sp>
          <p:nvSpPr>
            <p:cNvPr id="76" name="Rectangle 75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46205" y="4017065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0/1   </a:t>
              </a:r>
              <a:endParaRPr lang="en-US" sz="28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841938" y="4014392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1/</a:t>
              </a:r>
              <a:r>
                <a:rPr lang="en-US" sz="2800" dirty="0"/>
                <a:t>1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679287" y="4025017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0/1   </a:t>
              </a:r>
              <a:endParaRPr lang="en-US" sz="28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429838" y="4047467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</a:t>
              </a:r>
              <a:r>
                <a:rPr lang="en-US" sz="2800" dirty="0"/>
                <a:t>1</a:t>
              </a:r>
              <a:r>
                <a:rPr lang="en-US" sz="2800" dirty="0" smtClean="0"/>
                <a:t>   </a:t>
              </a:r>
              <a:endParaRPr lang="en-US" sz="28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441945" y="4985464"/>
            <a:ext cx="3990876" cy="1535913"/>
            <a:chOff x="329231" y="3244841"/>
            <a:chExt cx="3990876" cy="1535913"/>
          </a:xfrm>
        </p:grpSpPr>
        <p:sp>
          <p:nvSpPr>
            <p:cNvPr id="87" name="Rectangle 86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46205" y="4017065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0/3   </a:t>
              </a:r>
              <a:endParaRPr lang="en-US" sz="28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841938" y="4014392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</a:t>
              </a:r>
              <a:r>
                <a:rPr lang="en-US" sz="2800" dirty="0" smtClean="0"/>
                <a:t>/3   </a:t>
              </a:r>
              <a:endParaRPr lang="en-US" sz="28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679287" y="4025017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0/3   </a:t>
              </a:r>
              <a:endParaRPr lang="en-US" sz="28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29838" y="4047467"/>
              <a:ext cx="890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0/3   </a:t>
              </a:r>
              <a:endParaRPr lang="en-US" sz="28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03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-244574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Completăm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0123" y="1753498"/>
            <a:ext cx="6612240" cy="878320"/>
            <a:chOff x="670123" y="1711561"/>
            <a:chExt cx="6612240" cy="878320"/>
          </a:xfrm>
        </p:grpSpPr>
        <p:sp>
          <p:nvSpPr>
            <p:cNvPr id="4" name="Rectangle 3"/>
            <p:cNvSpPr/>
            <p:nvPr/>
          </p:nvSpPr>
          <p:spPr>
            <a:xfrm>
              <a:off x="1690091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5773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4087" y="2056764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0132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1818" y="2056764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22543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8225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2584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34270" y="2056764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68950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54632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8991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80677" y="2056764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0123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1381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57031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0132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0653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20857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5510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422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52946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5287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56318" y="1733112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71624" y="1723976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3310" y="1742248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13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4087" y="676710"/>
            <a:ext cx="78329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Completăm</a:t>
            </a:r>
            <a:r>
              <a:rPr lang="en-US" sz="2400" dirty="0" smtClean="0"/>
              <a:t> </a:t>
            </a:r>
            <a:r>
              <a:rPr lang="en-US" sz="2400" dirty="0" err="1" smtClean="0"/>
              <a:t>textura</a:t>
            </a:r>
            <a:r>
              <a:rPr lang="en-US" sz="2400" dirty="0" smtClean="0"/>
              <a:t> pixel cu pixel </a:t>
            </a:r>
            <a:r>
              <a:rPr lang="en-US" sz="2400" dirty="0" err="1" smtClean="0"/>
              <a:t>după</a:t>
            </a:r>
            <a:r>
              <a:rPr lang="en-US" sz="2400" dirty="0" smtClean="0"/>
              <a:t> </a:t>
            </a:r>
            <a:r>
              <a:rPr lang="en-US" sz="2400" dirty="0" err="1" smtClean="0"/>
              <a:t>următoarea</a:t>
            </a:r>
            <a:r>
              <a:rPr lang="en-US" sz="2400" dirty="0" smtClean="0"/>
              <a:t> </a:t>
            </a:r>
            <a:r>
              <a:rPr lang="en-US" sz="2400" dirty="0" err="1" smtClean="0"/>
              <a:t>regulă</a:t>
            </a:r>
            <a:r>
              <a:rPr lang="en-US" sz="2400" dirty="0" smtClean="0"/>
              <a:t>: </a:t>
            </a:r>
            <a:r>
              <a:rPr lang="en-US" sz="2400" dirty="0" err="1" smtClean="0"/>
              <a:t>observăm</a:t>
            </a:r>
            <a:r>
              <a:rPr lang="en-US" sz="2400" dirty="0" smtClean="0"/>
              <a:t> </a:t>
            </a:r>
            <a:r>
              <a:rPr lang="en-US" sz="2400" dirty="0" err="1" smtClean="0"/>
              <a:t>vecinul</a:t>
            </a:r>
            <a:r>
              <a:rPr lang="en-US" sz="2400" dirty="0" smtClean="0"/>
              <a:t> din </a:t>
            </a:r>
            <a:r>
              <a:rPr lang="en-US" sz="2400" dirty="0" err="1" smtClean="0"/>
              <a:t>stânga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apoi</a:t>
            </a:r>
            <a:r>
              <a:rPr lang="en-US" sz="2400" dirty="0" smtClean="0"/>
              <a:t> </a:t>
            </a:r>
            <a:r>
              <a:rPr lang="en-US" sz="2400" dirty="0" err="1" smtClean="0"/>
              <a:t>selectăm</a:t>
            </a:r>
            <a:r>
              <a:rPr lang="en-US" sz="2400" dirty="0" smtClean="0"/>
              <a:t> un pixel din </a:t>
            </a:r>
            <a:r>
              <a:rPr lang="en-US" sz="2400" dirty="0" err="1" smtClean="0"/>
              <a:t>distribuția</a:t>
            </a:r>
            <a:r>
              <a:rPr lang="en-US" sz="2400" dirty="0" smtClean="0"/>
              <a:t> </a:t>
            </a:r>
            <a:r>
              <a:rPr lang="en-US" sz="2400" dirty="0" err="1" smtClean="0"/>
              <a:t>condiționată</a:t>
            </a:r>
            <a:r>
              <a:rPr lang="en-US" sz="2400" dirty="0" smtClean="0"/>
              <a:t> (</a:t>
            </a:r>
            <a:r>
              <a:rPr lang="en-US" sz="2400" dirty="0" err="1" smtClean="0"/>
              <a:t>fără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o </a:t>
            </a:r>
            <a:r>
              <a:rPr lang="en-US" sz="2400" smtClean="0"/>
              <a:t>actualizăm).</a:t>
            </a:r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1188398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4080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698439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200125" y="3239006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220850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06532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730891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232577" y="3239006"/>
            <a:ext cx="501686" cy="533117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67257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52939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777298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278984" y="3239006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62350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143608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649258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192359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69876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213084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737737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21645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745173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24510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748545" y="2897713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63851" y="2888577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765537" y="2906849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26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690091" y="4551413"/>
            <a:ext cx="2630016" cy="952621"/>
            <a:chOff x="329231" y="3244841"/>
            <a:chExt cx="3990876" cy="1535913"/>
          </a:xfrm>
        </p:grpSpPr>
        <p:sp>
          <p:nvSpPr>
            <p:cNvPr id="59" name="Rectangle 58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46205" y="401706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0/2   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841938" y="4014391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/2   </a:t>
              </a:r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679287" y="4042658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0/2   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429838" y="4029826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0/2   </a:t>
              </a:r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802910" y="4560881"/>
            <a:ext cx="2630016" cy="952621"/>
            <a:chOff x="329231" y="3244841"/>
            <a:chExt cx="3990876" cy="1535913"/>
          </a:xfrm>
        </p:grpSpPr>
        <p:sp>
          <p:nvSpPr>
            <p:cNvPr id="95" name="Rectangle 94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46205" y="401706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1/</a:t>
              </a:r>
              <a:r>
                <a:rPr lang="en-US" dirty="0"/>
                <a:t>6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841938" y="4014391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6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679287" y="398973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/</a:t>
              </a:r>
              <a:r>
                <a:rPr lang="en-US" dirty="0"/>
                <a:t>6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429838" y="397690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dirty="0" smtClean="0"/>
                <a:t>/</a:t>
              </a:r>
              <a:r>
                <a:rPr lang="en-US" dirty="0"/>
                <a:t>6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691406" y="5781060"/>
            <a:ext cx="2630016" cy="952621"/>
            <a:chOff x="329231" y="3244841"/>
            <a:chExt cx="3990876" cy="1535913"/>
          </a:xfrm>
        </p:grpSpPr>
        <p:sp>
          <p:nvSpPr>
            <p:cNvPr id="106" name="Rectangle 105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046205" y="401706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41938" y="4014391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679287" y="4025016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429838" y="4047468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802805" y="5780447"/>
            <a:ext cx="2630016" cy="952621"/>
            <a:chOff x="329231" y="3244841"/>
            <a:chExt cx="3990876" cy="1535913"/>
          </a:xfrm>
        </p:grpSpPr>
        <p:sp>
          <p:nvSpPr>
            <p:cNvPr id="117" name="Rectangle 116"/>
            <p:cNvSpPr/>
            <p:nvPr/>
          </p:nvSpPr>
          <p:spPr>
            <a:xfrm>
              <a:off x="3560742" y="3336749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19280" y="4007168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175362" y="3336749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894858" y="3336749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795581" y="3336749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46205" y="4017064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0/3   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841938" y="4014391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dirty="0" smtClean="0"/>
                <a:t>/3   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679287" y="4025016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0/3   </a:t>
              </a:r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29838" y="4047468"/>
              <a:ext cx="890269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0/3   </a:t>
              </a:r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29231" y="3244841"/>
              <a:ext cx="3894998" cy="1535913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6821940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2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31" y="-244574"/>
            <a:ext cx="8591362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Completăm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0123" y="1753498"/>
            <a:ext cx="6612240" cy="878320"/>
            <a:chOff x="670123" y="1711561"/>
            <a:chExt cx="6612240" cy="878320"/>
          </a:xfrm>
        </p:grpSpPr>
        <p:sp>
          <p:nvSpPr>
            <p:cNvPr id="4" name="Rectangle 3"/>
            <p:cNvSpPr/>
            <p:nvPr/>
          </p:nvSpPr>
          <p:spPr>
            <a:xfrm>
              <a:off x="1690091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5773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4087" y="2056764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0132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01818" y="2056764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22543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08225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2584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34270" y="2056764"/>
              <a:ext cx="501686" cy="53311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68950" y="2056764"/>
              <a:ext cx="501686" cy="5331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54632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8991" y="2056764"/>
              <a:ext cx="501686" cy="533117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80677" y="2056764"/>
              <a:ext cx="501686" cy="533117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0123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1381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57031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0132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0653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20857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5510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422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52946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52879" y="1711561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56318" y="1733112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71624" y="1723976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3310" y="1742248"/>
              <a:ext cx="5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13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9176" y="676710"/>
            <a:ext cx="87114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Completăm</a:t>
            </a:r>
            <a:r>
              <a:rPr lang="en-US" sz="2400" dirty="0" smtClean="0"/>
              <a:t> </a:t>
            </a:r>
            <a:r>
              <a:rPr lang="en-US" sz="2400" dirty="0" err="1" smtClean="0"/>
              <a:t>textura</a:t>
            </a:r>
            <a:r>
              <a:rPr lang="en-US" sz="2400" dirty="0" smtClean="0"/>
              <a:t> pixel cu pixel </a:t>
            </a:r>
            <a:r>
              <a:rPr lang="en-US" sz="2400" dirty="0" err="1" smtClean="0"/>
              <a:t>după</a:t>
            </a:r>
            <a:r>
              <a:rPr lang="en-US" sz="2400" dirty="0" smtClean="0"/>
              <a:t> </a:t>
            </a:r>
            <a:r>
              <a:rPr lang="en-US" sz="2400" dirty="0" err="1" smtClean="0"/>
              <a:t>următoarea</a:t>
            </a:r>
            <a:r>
              <a:rPr lang="en-US" sz="2400" dirty="0" smtClean="0"/>
              <a:t> </a:t>
            </a:r>
            <a:r>
              <a:rPr lang="en-US" sz="2400" dirty="0" err="1" smtClean="0"/>
              <a:t>regulă</a:t>
            </a:r>
            <a:r>
              <a:rPr lang="en-US" sz="2400" dirty="0" smtClean="0"/>
              <a:t>: </a:t>
            </a:r>
            <a:r>
              <a:rPr lang="en-US" sz="2400" dirty="0" err="1" smtClean="0"/>
              <a:t>observăm</a:t>
            </a:r>
            <a:r>
              <a:rPr lang="en-US" sz="2400" dirty="0" smtClean="0"/>
              <a:t> </a:t>
            </a:r>
            <a:r>
              <a:rPr lang="en-US" sz="2400" dirty="0" err="1" smtClean="0"/>
              <a:t>cei</a:t>
            </a:r>
            <a:r>
              <a:rPr lang="en-US" sz="2400" dirty="0" smtClean="0"/>
              <a:t> </a:t>
            </a:r>
            <a:r>
              <a:rPr lang="en-US" sz="2400" dirty="0" err="1" smtClean="0"/>
              <a:t>doi</a:t>
            </a:r>
            <a:r>
              <a:rPr lang="en-US" sz="2400" dirty="0" smtClean="0"/>
              <a:t> </a:t>
            </a:r>
            <a:r>
              <a:rPr lang="en-US" sz="2400" dirty="0" err="1" smtClean="0"/>
              <a:t>vecini</a:t>
            </a:r>
            <a:r>
              <a:rPr lang="en-US" sz="2400" dirty="0" smtClean="0"/>
              <a:t> din </a:t>
            </a:r>
            <a:r>
              <a:rPr lang="en-US" sz="2400" dirty="0" err="1" smtClean="0"/>
              <a:t>stânga</a:t>
            </a:r>
            <a:r>
              <a:rPr lang="en-US" sz="2400" dirty="0" smtClean="0"/>
              <a:t> (</a:t>
            </a:r>
            <a:r>
              <a:rPr lang="en-US" sz="2400" dirty="0" err="1" smtClean="0"/>
              <a:t>contează</a:t>
            </a:r>
            <a:r>
              <a:rPr lang="en-US" sz="2400" dirty="0" smtClean="0"/>
              <a:t> </a:t>
            </a:r>
            <a:r>
              <a:rPr lang="en-US" sz="2400" dirty="0" err="1" smtClean="0"/>
              <a:t>ordinea</a:t>
            </a:r>
            <a:r>
              <a:rPr lang="en-US" sz="2400" dirty="0" smtClean="0"/>
              <a:t>) </a:t>
            </a:r>
            <a:r>
              <a:rPr lang="en-US" sz="2400" dirty="0" err="1" smtClean="0"/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apoi</a:t>
            </a:r>
            <a:r>
              <a:rPr lang="en-US" sz="2400" dirty="0" smtClean="0"/>
              <a:t> </a:t>
            </a:r>
            <a:r>
              <a:rPr lang="en-US" sz="2400" dirty="0" err="1" smtClean="0"/>
              <a:t>selectăm</a:t>
            </a:r>
            <a:r>
              <a:rPr lang="en-US" sz="2400" dirty="0" smtClean="0"/>
              <a:t> un pixel din </a:t>
            </a:r>
            <a:r>
              <a:rPr lang="en-US" sz="2400" dirty="0" err="1" smtClean="0"/>
              <a:t>distribuția</a:t>
            </a:r>
            <a:r>
              <a:rPr lang="en-US" sz="2400" dirty="0" smtClean="0"/>
              <a:t> </a:t>
            </a:r>
            <a:r>
              <a:rPr lang="en-US" sz="2400" dirty="0" err="1" smtClean="0"/>
              <a:t>condiționată</a:t>
            </a:r>
            <a:r>
              <a:rPr lang="en-US" sz="2400" dirty="0" smtClean="0"/>
              <a:t> (</a:t>
            </a:r>
            <a:r>
              <a:rPr lang="en-US" sz="2400" dirty="0" err="1" smtClean="0"/>
              <a:t>fără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o </a:t>
            </a:r>
            <a:r>
              <a:rPr lang="en-US" sz="2400" dirty="0" err="1" smtClean="0"/>
              <a:t>updatăm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1188398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4080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698439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200125" y="3239006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220850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706532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730891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232577" y="3239006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67257" y="3239006"/>
            <a:ext cx="501686" cy="53311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752939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763187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278984" y="3239006"/>
            <a:ext cx="501686" cy="533117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62350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143608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649258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192359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69876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213084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737737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21645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745173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245106" y="2876162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748545" y="2897713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63851" y="2888577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765537" y="2906849"/>
            <a:ext cx="5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6821940" y="3239006"/>
            <a:ext cx="501686" cy="53311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29231" y="4141574"/>
            <a:ext cx="2753796" cy="952621"/>
            <a:chOff x="1368757" y="4551413"/>
            <a:chExt cx="2753796" cy="952621"/>
          </a:xfrm>
        </p:grpSpPr>
        <p:sp>
          <p:nvSpPr>
            <p:cNvPr id="59" name="Rectangle 58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0/2   </a:t>
              </a:r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r>
                <a:rPr lang="en-US" dirty="0" smtClean="0"/>
                <a:t>/2   </a:t>
              </a:r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0/2   </a:t>
              </a:r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/2   </a:t>
              </a:r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313022" y="4144828"/>
            <a:ext cx="2753796" cy="952621"/>
            <a:chOff x="1368757" y="4551413"/>
            <a:chExt cx="2753796" cy="952621"/>
          </a:xfrm>
        </p:grpSpPr>
        <p:sp>
          <p:nvSpPr>
            <p:cNvPr id="142" name="Rectangle 141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0/3   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r>
                <a:rPr lang="en-US" dirty="0" smtClean="0"/>
                <a:t>/</a:t>
              </a:r>
              <a:r>
                <a:rPr lang="en-US" dirty="0"/>
                <a:t>3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0/3   </a:t>
              </a:r>
              <a:endParaRPr 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3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333760" y="4142890"/>
            <a:ext cx="2753796" cy="952621"/>
            <a:chOff x="1368757" y="4551413"/>
            <a:chExt cx="2753796" cy="952621"/>
          </a:xfrm>
        </p:grpSpPr>
        <p:sp>
          <p:nvSpPr>
            <p:cNvPr id="154" name="Rectangle 153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/3   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r>
                <a:rPr lang="en-US" dirty="0" smtClean="0"/>
                <a:t>/</a:t>
              </a:r>
              <a:r>
                <a:rPr lang="en-US" dirty="0"/>
                <a:t>3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/3   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3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21541" y="5440228"/>
            <a:ext cx="2753796" cy="952621"/>
            <a:chOff x="1368757" y="4551413"/>
            <a:chExt cx="2753796" cy="952621"/>
          </a:xfrm>
        </p:grpSpPr>
        <p:sp>
          <p:nvSpPr>
            <p:cNvPr id="166" name="Rectangle 165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/1   </a:t>
              </a:r>
              <a:endParaRPr lang="en-US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313022" y="5442874"/>
            <a:ext cx="2753796" cy="952621"/>
            <a:chOff x="1368757" y="4551413"/>
            <a:chExt cx="2753796" cy="952621"/>
          </a:xfrm>
        </p:grpSpPr>
        <p:sp>
          <p:nvSpPr>
            <p:cNvPr id="178" name="Rectangle 177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  <a:r>
                <a:rPr lang="en-US" dirty="0" smtClean="0"/>
                <a:t>/1   </a:t>
              </a:r>
              <a:endParaRPr lang="en-US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/1   </a:t>
              </a:r>
              <a:endParaRPr lang="en-US" dirty="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6333760" y="5484746"/>
            <a:ext cx="2753796" cy="952621"/>
            <a:chOff x="1368757" y="4551413"/>
            <a:chExt cx="2753796" cy="952621"/>
          </a:xfrm>
        </p:grpSpPr>
        <p:sp>
          <p:nvSpPr>
            <p:cNvPr id="190" name="Rectangle 189"/>
            <p:cNvSpPr/>
            <p:nvPr/>
          </p:nvSpPr>
          <p:spPr>
            <a:xfrm>
              <a:off x="3622126" y="4608417"/>
              <a:ext cx="330615" cy="3306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31707" y="5024232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247698" y="4608417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679518" y="4608417"/>
              <a:ext cx="330615" cy="33065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131990" y="4608417"/>
              <a:ext cx="330615" cy="330656"/>
            </a:xfrm>
            <a:prstGeom prst="rect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2162582" y="5030370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2602310" y="502871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  <a:r>
                <a:rPr lang="en-US" dirty="0" smtClean="0"/>
                <a:t>/1   </a:t>
              </a:r>
              <a:endParaRPr lang="en-US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069463" y="5018022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</a:t>
              </a:r>
              <a:r>
                <a:rPr lang="en-US" dirty="0"/>
                <a:t>1</a:t>
              </a:r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535859" y="5024174"/>
              <a:ext cx="586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0/1   </a:t>
              </a:r>
              <a:endParaRPr lang="en-US" dirty="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368757" y="4551413"/>
              <a:ext cx="2753796" cy="952621"/>
            </a:xfrm>
            <a:prstGeom prst="rect">
              <a:avLst/>
            </a:prstGeom>
            <a:noFill/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868933" y="5014929"/>
              <a:ext cx="330615" cy="3306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750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1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Lanțuri</a:t>
            </a:r>
            <a:r>
              <a:rPr lang="en-US" dirty="0" smtClean="0"/>
              <a:t> Markov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1194"/>
            <a:ext cx="8686800" cy="17526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err="1" smtClean="0"/>
              <a:t>Lanț</a:t>
            </a:r>
            <a:r>
              <a:rPr lang="en-US" sz="2400" dirty="0" smtClean="0"/>
              <a:t> Markov: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o</a:t>
            </a:r>
            <a:r>
              <a:rPr lang="en-US" sz="2400" dirty="0" smtClean="0"/>
              <a:t> </a:t>
            </a:r>
            <a:r>
              <a:rPr lang="en-US" sz="2400" dirty="0" err="1" smtClean="0"/>
              <a:t>secvență</a:t>
            </a:r>
            <a:r>
              <a:rPr lang="en-US" sz="2400" dirty="0" smtClean="0"/>
              <a:t> de </a:t>
            </a:r>
            <a:r>
              <a:rPr lang="en-US" sz="2400" dirty="0" err="1" smtClean="0"/>
              <a:t>variabile</a:t>
            </a:r>
            <a:r>
              <a:rPr lang="en-US" sz="2400" dirty="0" smtClean="0"/>
              <a:t> </a:t>
            </a:r>
            <a:r>
              <a:rPr lang="en-US" sz="2400" dirty="0" err="1" smtClean="0"/>
              <a:t>aleatoare</a:t>
            </a:r>
            <a:r>
              <a:rPr lang="en-US" sz="2400" dirty="0" smtClean="0"/>
              <a:t>  </a:t>
            </a:r>
            <a:r>
              <a:rPr lang="en-US" sz="2400" b="1" dirty="0" smtClean="0"/>
              <a:t>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, x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, …, </a:t>
            </a:r>
            <a:r>
              <a:rPr lang="en-US" sz="2400" b="1" dirty="0" err="1" smtClean="0"/>
              <a:t>x</a:t>
            </a:r>
            <a:r>
              <a:rPr lang="en-US" sz="2400" b="1" baseline="-25000" dirty="0" err="1" smtClean="0"/>
              <a:t>n</a:t>
            </a:r>
            <a:endParaRPr lang="en-US" sz="2400" b="1" dirty="0" smtClean="0"/>
          </a:p>
          <a:p>
            <a:pPr lvl="1">
              <a:buFont typeface="Arial"/>
              <a:buChar char="•"/>
            </a:pPr>
            <a:r>
              <a:rPr lang="en-US" sz="2400" b="1" dirty="0" err="1" smtClean="0"/>
              <a:t>x</a:t>
            </a:r>
            <a:r>
              <a:rPr lang="en-US" sz="2400" b="1" baseline="-250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/>
              <a:t>reprezintă</a:t>
            </a:r>
            <a:r>
              <a:rPr lang="en-US" sz="2400" dirty="0" smtClean="0"/>
              <a:t> </a:t>
            </a:r>
            <a:r>
              <a:rPr lang="en-US" sz="2400" b="1" dirty="0" err="1" smtClean="0"/>
              <a:t>starea</a:t>
            </a:r>
            <a:r>
              <a:rPr lang="en-US" sz="2400" dirty="0" smtClean="0"/>
              <a:t> </a:t>
            </a:r>
            <a:r>
              <a:rPr lang="en-US" sz="2400" dirty="0" err="1" smtClean="0"/>
              <a:t>modelului</a:t>
            </a:r>
            <a:r>
              <a:rPr lang="en-US" sz="2400" dirty="0" smtClean="0"/>
              <a:t> la </a:t>
            </a:r>
            <a:r>
              <a:rPr lang="en-US" sz="2400" dirty="0" err="1" smtClean="0"/>
              <a:t>momentul</a:t>
            </a:r>
            <a:r>
              <a:rPr lang="en-US" sz="2400" dirty="0" smtClean="0"/>
              <a:t> t</a:t>
            </a:r>
            <a:endParaRPr lang="en-US" sz="2400" dirty="0"/>
          </a:p>
          <a:p>
            <a:pPr lvl="1">
              <a:buFont typeface="Arial"/>
              <a:buChar char="•"/>
            </a:pPr>
            <a:endParaRPr lang="en-US" sz="1800" b="1" dirty="0" smtClean="0"/>
          </a:p>
          <a:p>
            <a:pPr marL="457200" lvl="1" indent="0">
              <a:buNone/>
            </a:pPr>
            <a:endParaRPr lang="en-US" sz="1800" b="1" dirty="0" smtClean="0"/>
          </a:p>
          <a:p>
            <a:pPr lvl="1">
              <a:buFont typeface="Arial"/>
              <a:buChar char="•"/>
            </a:pPr>
            <a:r>
              <a:rPr lang="en-US" sz="2400" b="1" dirty="0" err="1" smtClean="0"/>
              <a:t>Ipoteza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bază</a:t>
            </a:r>
            <a:r>
              <a:rPr lang="en-US" sz="2400" dirty="0" smtClean="0"/>
              <a:t>: 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stare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</a:t>
            </a:r>
            <a:r>
              <a:rPr lang="en-US" sz="2400" dirty="0" err="1" smtClean="0"/>
              <a:t>depinde</a:t>
            </a:r>
            <a:r>
              <a:rPr lang="en-US" sz="2400" dirty="0" smtClean="0"/>
              <a:t> </a:t>
            </a:r>
            <a:r>
              <a:rPr lang="en-US" sz="2400" dirty="0" err="1" smtClean="0"/>
              <a:t>numai</a:t>
            </a:r>
            <a:r>
              <a:rPr lang="en-US" sz="2400" dirty="0" smtClean="0"/>
              <a:t> de </a:t>
            </a:r>
            <a:r>
              <a:rPr lang="en-US" sz="2400" dirty="0" err="1" smtClean="0"/>
              <a:t>starea</a:t>
            </a:r>
            <a:r>
              <a:rPr lang="en-US" sz="2400" dirty="0" smtClean="0"/>
              <a:t> </a:t>
            </a:r>
            <a:r>
              <a:rPr lang="en-US" sz="2400" dirty="0" err="1" smtClean="0"/>
              <a:t>precedentă</a:t>
            </a:r>
            <a:r>
              <a:rPr lang="en-US" sz="2400" dirty="0" smtClean="0"/>
              <a:t> x</a:t>
            </a:r>
            <a:r>
              <a:rPr lang="en-US" sz="2400" baseline="-25000" dirty="0" smtClean="0"/>
              <a:t>t-1</a:t>
            </a:r>
            <a:endParaRPr lang="en-US" sz="2400" dirty="0" smtClean="0"/>
          </a:p>
          <a:p>
            <a:pPr lvl="2">
              <a:buFont typeface="Wingdings" charset="2"/>
              <a:buChar char="Ø"/>
            </a:pPr>
            <a:r>
              <a:rPr lang="en-US" dirty="0" err="1"/>
              <a:t>d</a:t>
            </a:r>
            <a:r>
              <a:rPr lang="en-US" dirty="0" err="1" smtClean="0"/>
              <a:t>ependența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dată</a:t>
            </a:r>
            <a:r>
              <a:rPr lang="en-US" dirty="0" smtClean="0"/>
              <a:t> de o </a:t>
            </a:r>
            <a:r>
              <a:rPr lang="en-US" b="1" dirty="0" err="1" smtClean="0"/>
              <a:t>probabilitate</a:t>
            </a:r>
            <a:r>
              <a:rPr lang="en-US" b="1" dirty="0" smtClean="0"/>
              <a:t> </a:t>
            </a:r>
            <a:r>
              <a:rPr lang="en-US" b="1" dirty="0" err="1" smtClean="0"/>
              <a:t>condiționată</a:t>
            </a:r>
            <a:r>
              <a:rPr lang="en-US" b="1" dirty="0" smtClean="0"/>
              <a:t>: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sz="2400" dirty="0" err="1" smtClean="0"/>
              <a:t>Exemplul</a:t>
            </a:r>
            <a:r>
              <a:rPr lang="en-US" sz="2400" dirty="0" smtClean="0"/>
              <a:t> de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sus</a:t>
            </a:r>
            <a:r>
              <a:rPr lang="en-US" sz="2400" dirty="0" smtClean="0"/>
              <a:t>: </a:t>
            </a:r>
            <a:r>
              <a:rPr lang="en-US" sz="2400" dirty="0" err="1" smtClean="0"/>
              <a:t>lanț</a:t>
            </a:r>
            <a:r>
              <a:rPr lang="en-US" sz="2400" dirty="0" smtClean="0"/>
              <a:t> Markov de </a:t>
            </a:r>
            <a:r>
              <a:rPr lang="en-US" sz="2400" dirty="0" err="1" smtClean="0"/>
              <a:t>ordinul</a:t>
            </a:r>
            <a:r>
              <a:rPr lang="en-US" sz="2400" dirty="0" smtClean="0"/>
              <a:t> 1</a:t>
            </a:r>
            <a:endParaRPr lang="en-US" sz="2400" dirty="0"/>
          </a:p>
          <a:p>
            <a:pPr lvl="1">
              <a:buFont typeface="Arial"/>
              <a:buChar char="•"/>
            </a:pPr>
            <a:r>
              <a:rPr lang="en-US" sz="2400" dirty="0" err="1" smtClean="0"/>
              <a:t>Lanț</a:t>
            </a:r>
            <a:r>
              <a:rPr lang="en-US" sz="2400" dirty="0" smtClean="0"/>
              <a:t> Markov de </a:t>
            </a:r>
            <a:r>
              <a:rPr lang="en-US" sz="2400" dirty="0" err="1" smtClean="0"/>
              <a:t>ordinul</a:t>
            </a:r>
            <a:r>
              <a:rPr lang="en-US" sz="2400" dirty="0" smtClean="0"/>
              <a:t> N: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2772846"/>
            <a:ext cx="5181600" cy="609600"/>
            <a:chOff x="1752600" y="2667000"/>
            <a:chExt cx="5181600" cy="609600"/>
          </a:xfrm>
        </p:grpSpPr>
        <p:sp>
          <p:nvSpPr>
            <p:cNvPr id="392193" name="Rectangle 26"/>
            <p:cNvSpPr>
              <a:spLocks noChangeArrowheads="1"/>
            </p:cNvSpPr>
            <p:nvPr/>
          </p:nvSpPr>
          <p:spPr bwMode="auto">
            <a:xfrm>
              <a:off x="1752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196" name="Picture 25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828800" y="2835275"/>
              <a:ext cx="457200" cy="28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197" name="Rectangle 27"/>
            <p:cNvSpPr>
              <a:spLocks noChangeArrowheads="1"/>
            </p:cNvSpPr>
            <p:nvPr/>
          </p:nvSpPr>
          <p:spPr bwMode="auto">
            <a:xfrm>
              <a:off x="2895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2198" name="Rectangle 29"/>
            <p:cNvSpPr>
              <a:spLocks noChangeArrowheads="1"/>
            </p:cNvSpPr>
            <p:nvPr/>
          </p:nvSpPr>
          <p:spPr bwMode="auto">
            <a:xfrm>
              <a:off x="4038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2199" name="Rectangle 31"/>
            <p:cNvSpPr>
              <a:spLocks noChangeArrowheads="1"/>
            </p:cNvSpPr>
            <p:nvPr/>
          </p:nvSpPr>
          <p:spPr bwMode="auto">
            <a:xfrm>
              <a:off x="6324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200" name="Picture 33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62275" y="2830513"/>
              <a:ext cx="477838" cy="29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2201" name="Picture 34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105275" y="2819400"/>
              <a:ext cx="477838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202" name="Line 35"/>
            <p:cNvSpPr>
              <a:spLocks noChangeShapeType="1"/>
            </p:cNvSpPr>
            <p:nvPr/>
          </p:nvSpPr>
          <p:spPr bwMode="auto">
            <a:xfrm>
              <a:off x="2438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3" name="Line 36"/>
            <p:cNvSpPr>
              <a:spLocks noChangeShapeType="1"/>
            </p:cNvSpPr>
            <p:nvPr/>
          </p:nvSpPr>
          <p:spPr bwMode="auto">
            <a:xfrm>
              <a:off x="3581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4" name="Line 37"/>
            <p:cNvSpPr>
              <a:spLocks noChangeShapeType="1"/>
            </p:cNvSpPr>
            <p:nvPr/>
          </p:nvSpPr>
          <p:spPr bwMode="auto">
            <a:xfrm>
              <a:off x="4724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205" name="Rectangle 38"/>
            <p:cNvSpPr>
              <a:spLocks noChangeArrowheads="1"/>
            </p:cNvSpPr>
            <p:nvPr/>
          </p:nvSpPr>
          <p:spPr bwMode="auto">
            <a:xfrm>
              <a:off x="5181600" y="2667000"/>
              <a:ext cx="609600" cy="609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392206" name="Picture 4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248275" y="2830513"/>
              <a:ext cx="477838" cy="290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2207" name="Line 41"/>
            <p:cNvSpPr>
              <a:spLocks noChangeShapeType="1"/>
            </p:cNvSpPr>
            <p:nvPr/>
          </p:nvSpPr>
          <p:spPr bwMode="auto">
            <a:xfrm>
              <a:off x="5867400" y="29718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2208" name="Picture 42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391275" y="2819400"/>
              <a:ext cx="477838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2211" name="Picture 4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581400" y="4587819"/>
            <a:ext cx="19526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2" name="Picture 5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24654" y="5999013"/>
            <a:ext cx="388461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72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Câmp</a:t>
            </a:r>
            <a:r>
              <a:rPr lang="en-US" dirty="0" smtClean="0"/>
              <a:t> Markov </a:t>
            </a:r>
            <a:r>
              <a:rPr lang="en-US" dirty="0" err="1" smtClean="0"/>
              <a:t>aleator</a:t>
            </a:r>
            <a:endParaRPr lang="en-US" dirty="0" smtClean="0"/>
          </a:p>
        </p:txBody>
      </p:sp>
      <p:sp>
        <p:nvSpPr>
          <p:cNvPr id="400386" name="Rectangle 4"/>
          <p:cNvSpPr>
            <a:spLocks noChangeArrowheads="1"/>
          </p:cNvSpPr>
          <p:nvPr/>
        </p:nvSpPr>
        <p:spPr bwMode="auto">
          <a:xfrm>
            <a:off x="685800" y="1417638"/>
            <a:ext cx="77724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err="1" smtClean="0">
                <a:solidFill>
                  <a:srgbClr val="000000"/>
                </a:solidFill>
              </a:rPr>
              <a:t>Câmp</a:t>
            </a:r>
            <a:r>
              <a:rPr lang="en-US" sz="2800" dirty="0" smtClean="0">
                <a:solidFill>
                  <a:srgbClr val="000000"/>
                </a:solidFill>
              </a:rPr>
              <a:t> Markov </a:t>
            </a:r>
            <a:r>
              <a:rPr lang="en-US" sz="2800" dirty="0" err="1" smtClean="0">
                <a:solidFill>
                  <a:srgbClr val="000000"/>
                </a:solidFill>
              </a:rPr>
              <a:t>aleator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Generalizare</a:t>
            </a:r>
            <a:r>
              <a:rPr lang="en-US" sz="2000" dirty="0" smtClean="0">
                <a:solidFill>
                  <a:srgbClr val="000000"/>
                </a:solidFill>
              </a:rPr>
              <a:t> a </a:t>
            </a:r>
            <a:r>
              <a:rPr lang="en-US" sz="2000" dirty="0" err="1" smtClean="0">
                <a:solidFill>
                  <a:srgbClr val="000000"/>
                </a:solidFill>
              </a:rPr>
              <a:t>lanțurilor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Markov </a:t>
            </a:r>
            <a:r>
              <a:rPr lang="en-US" sz="2000" dirty="0" err="1" smtClean="0">
                <a:solidFill>
                  <a:srgbClr val="000000"/>
                </a:solidFill>
              </a:rPr>
              <a:t>în</a:t>
            </a:r>
            <a:r>
              <a:rPr lang="en-US" sz="2000" dirty="0" smtClean="0">
                <a:solidFill>
                  <a:srgbClr val="000000"/>
                </a:solidFill>
              </a:rPr>
              <a:t> 2 </a:t>
            </a:r>
            <a:r>
              <a:rPr lang="en-US" sz="2000" dirty="0" err="1" smtClean="0">
                <a:solidFill>
                  <a:srgbClr val="000000"/>
                </a:solidFill>
              </a:rPr>
              <a:t>sau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mai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multe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dimensiuni</a:t>
            </a:r>
            <a:endParaRPr lang="en-US" sz="20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err="1" smtClean="0">
                <a:solidFill>
                  <a:srgbClr val="000000"/>
                </a:solidFill>
              </a:rPr>
              <a:t>Câmpuri</a:t>
            </a:r>
            <a:r>
              <a:rPr lang="en-US" sz="2800" dirty="0" smtClean="0">
                <a:solidFill>
                  <a:srgbClr val="000000"/>
                </a:solidFill>
              </a:rPr>
              <a:t> Markov </a:t>
            </a:r>
            <a:r>
              <a:rPr lang="en-US" sz="2800" dirty="0" err="1" smtClean="0">
                <a:solidFill>
                  <a:srgbClr val="000000"/>
                </a:solidFill>
              </a:rPr>
              <a:t>aleatoare</a:t>
            </a:r>
            <a:r>
              <a:rPr lang="en-US" sz="2800" dirty="0" smtClean="0">
                <a:solidFill>
                  <a:srgbClr val="000000"/>
                </a:solidFill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</a:rPr>
              <a:t>ordinul</a:t>
            </a:r>
            <a:r>
              <a:rPr lang="en-US" sz="2800" dirty="0" smtClean="0">
                <a:solidFill>
                  <a:srgbClr val="000000"/>
                </a:solidFill>
              </a:rPr>
              <a:t> 1: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probabilitatea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ca</a:t>
            </a:r>
            <a:r>
              <a:rPr lang="en-US" sz="2000" dirty="0" smtClean="0">
                <a:solidFill>
                  <a:srgbClr val="000000"/>
                </a:solidFill>
              </a:rPr>
              <a:t> un pixel </a:t>
            </a:r>
            <a:r>
              <a:rPr lang="en-US" sz="2000" i="1" dirty="0">
                <a:solidFill>
                  <a:srgbClr val="000000"/>
                </a:solidFill>
              </a:rPr>
              <a:t>X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ia</a:t>
            </a:r>
            <a:r>
              <a:rPr lang="en-US" sz="2000" dirty="0" smtClean="0">
                <a:solidFill>
                  <a:srgbClr val="000000"/>
                </a:solidFill>
              </a:rPr>
              <a:t> o </a:t>
            </a:r>
            <a:r>
              <a:rPr lang="en-US" sz="2000" dirty="0" err="1" smtClean="0">
                <a:solidFill>
                  <a:srgbClr val="000000"/>
                </a:solidFill>
              </a:rPr>
              <a:t>anumită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valoare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depinde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valorile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pixelilor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vecini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</a:rPr>
              <a:t>si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i="1" dirty="0">
                <a:solidFill>
                  <a:srgbClr val="000000"/>
                </a:solidFill>
              </a:rPr>
              <a:t>D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</p:txBody>
      </p:sp>
      <p:grpSp>
        <p:nvGrpSpPr>
          <p:cNvPr id="400387" name="Group 32"/>
          <p:cNvGrpSpPr>
            <a:grpSpLocks/>
          </p:cNvGrpSpPr>
          <p:nvPr/>
        </p:nvGrpSpPr>
        <p:grpSpPr bwMode="auto">
          <a:xfrm>
            <a:off x="5331175" y="3237975"/>
            <a:ext cx="1371600" cy="1371600"/>
            <a:chOff x="4464" y="1488"/>
            <a:chExt cx="864" cy="864"/>
          </a:xfrm>
        </p:grpSpPr>
        <p:sp>
          <p:nvSpPr>
            <p:cNvPr id="400390" name="Rectangle 5"/>
            <p:cNvSpPr>
              <a:spLocks noChangeArrowheads="1"/>
            </p:cNvSpPr>
            <p:nvPr/>
          </p:nvSpPr>
          <p:spPr bwMode="auto">
            <a:xfrm>
              <a:off x="4464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D</a:t>
              </a:r>
            </a:p>
          </p:txBody>
        </p:sp>
        <p:sp>
          <p:nvSpPr>
            <p:cNvPr id="400391" name="Rectangle 6"/>
            <p:cNvSpPr>
              <a:spLocks noChangeArrowheads="1"/>
            </p:cNvSpPr>
            <p:nvPr/>
          </p:nvSpPr>
          <p:spPr bwMode="auto">
            <a:xfrm>
              <a:off x="4752" y="2064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C</a:t>
              </a:r>
            </a:p>
          </p:txBody>
        </p:sp>
        <p:sp>
          <p:nvSpPr>
            <p:cNvPr id="400392" name="Rectangle 7"/>
            <p:cNvSpPr>
              <a:spLocks noChangeArrowheads="1"/>
            </p:cNvSpPr>
            <p:nvPr/>
          </p:nvSpPr>
          <p:spPr bwMode="auto">
            <a:xfrm>
              <a:off x="4752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400393" name="Rectangle 8"/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A</a:t>
              </a:r>
            </a:p>
          </p:txBody>
        </p:sp>
        <p:sp>
          <p:nvSpPr>
            <p:cNvPr id="400394" name="Rectangle 9"/>
            <p:cNvSpPr>
              <a:spLocks noChangeArrowheads="1"/>
            </p:cNvSpPr>
            <p:nvPr/>
          </p:nvSpPr>
          <p:spPr bwMode="auto">
            <a:xfrm>
              <a:off x="5040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B</a:t>
              </a:r>
            </a:p>
          </p:txBody>
        </p:sp>
      </p:grpSp>
      <p:pic>
        <p:nvPicPr>
          <p:cNvPr id="400388" name="Picture 3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98874" y="3693235"/>
            <a:ext cx="215741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4232351" y="4544210"/>
            <a:ext cx="2288390" cy="2285568"/>
            <a:chOff x="6855610" y="3702130"/>
            <a:chExt cx="2288390" cy="2285568"/>
          </a:xfrm>
        </p:grpSpPr>
        <p:grpSp>
          <p:nvGrpSpPr>
            <p:cNvPr id="12" name="Group 32"/>
            <p:cNvGrpSpPr>
              <a:grpSpLocks/>
            </p:cNvGrpSpPr>
            <p:nvPr/>
          </p:nvGrpSpPr>
          <p:grpSpPr bwMode="auto">
            <a:xfrm>
              <a:off x="7315200" y="4158898"/>
              <a:ext cx="1371600" cy="1371600"/>
              <a:chOff x="4464" y="1488"/>
              <a:chExt cx="864" cy="864"/>
            </a:xfrm>
          </p:grpSpPr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4464" y="177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b="1" i="1" dirty="0">
                    <a:solidFill>
                      <a:srgbClr val="000000"/>
                    </a:solidFill>
                    <a:latin typeface="Times" pitchFamily="18" charset="0"/>
                  </a:rPr>
                  <a:t>*</a:t>
                </a:r>
              </a:p>
            </p:txBody>
          </p:sp>
          <p:sp>
            <p:nvSpPr>
              <p:cNvPr id="14" name="Rectangle 6"/>
              <p:cNvSpPr>
                <a:spLocks noChangeArrowheads="1"/>
              </p:cNvSpPr>
              <p:nvPr/>
            </p:nvSpPr>
            <p:spPr bwMode="auto">
              <a:xfrm>
                <a:off x="4752" y="2064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b="1" i="1" dirty="0">
                    <a:solidFill>
                      <a:srgbClr val="000000"/>
                    </a:solidFill>
                    <a:latin typeface="Times" pitchFamily="18" charset="0"/>
                  </a:rPr>
                  <a:t>*</a:t>
                </a:r>
              </a:p>
            </p:txBody>
          </p:sp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4752" y="177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b="1" i="1" dirty="0">
                    <a:solidFill>
                      <a:srgbClr val="000000"/>
                    </a:solidFill>
                    <a:latin typeface="Times" pitchFamily="18" charset="0"/>
                  </a:rPr>
                  <a:t>X</a:t>
                </a:r>
              </a:p>
            </p:txBody>
          </p:sp>
          <p:sp>
            <p:nvSpPr>
              <p:cNvPr id="16" name="Rectangle 8"/>
              <p:cNvSpPr>
                <a:spLocks noChangeArrowheads="1"/>
              </p:cNvSpPr>
              <p:nvPr/>
            </p:nvSpPr>
            <p:spPr bwMode="auto">
              <a:xfrm>
                <a:off x="4752" y="1488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b="1" i="1" dirty="0" smtClean="0">
                    <a:solidFill>
                      <a:srgbClr val="000000"/>
                    </a:solidFill>
                    <a:latin typeface="Times" pitchFamily="18" charset="0"/>
                  </a:rPr>
                  <a:t>*</a:t>
                </a:r>
                <a:endParaRPr lang="en-US" b="1" i="1" dirty="0">
                  <a:solidFill>
                    <a:srgbClr val="000000"/>
                  </a:solidFill>
                  <a:latin typeface="Times" pitchFamily="18" charset="0"/>
                </a:endParaRPr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/>
            </p:nvSpPr>
            <p:spPr bwMode="auto">
              <a:xfrm>
                <a:off x="5040" y="177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b="1" i="1" dirty="0">
                    <a:solidFill>
                      <a:srgbClr val="000000"/>
                    </a:solidFill>
                    <a:latin typeface="Times" pitchFamily="18" charset="0"/>
                  </a:rPr>
                  <a:t>*</a:t>
                </a:r>
              </a:p>
            </p:txBody>
          </p:sp>
        </p:grp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8229600" y="5075238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8229600" y="4158898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8686800" y="4610454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7772400" y="5530498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7312810" y="5075238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7318887" y="415933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7778044" y="370213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855610" y="4618038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 dirty="0">
                  <a:solidFill>
                    <a:srgbClr val="000000"/>
                  </a:solidFill>
                  <a:latin typeface="Times" pitchFamily="18" charset="0"/>
                </a:rPr>
                <a:t>*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39405" y="4844534"/>
            <a:ext cx="4091685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err="1" smtClean="0">
                <a:solidFill>
                  <a:srgbClr val="000000"/>
                </a:solidFill>
              </a:rPr>
              <a:t>Câmpuri</a:t>
            </a:r>
            <a:r>
              <a:rPr lang="en-US" sz="2800" dirty="0" smtClean="0">
                <a:solidFill>
                  <a:srgbClr val="000000"/>
                </a:solidFill>
              </a:rPr>
              <a:t> Markov </a:t>
            </a:r>
            <a:r>
              <a:rPr lang="en-US" sz="2800" dirty="0" err="1" smtClean="0">
                <a:solidFill>
                  <a:srgbClr val="000000"/>
                </a:solidFill>
              </a:rPr>
              <a:t>aleatoare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 smtClean="0">
                <a:solidFill>
                  <a:srgbClr val="000000"/>
                </a:solidFill>
              </a:rPr>
              <a:t>de </a:t>
            </a:r>
            <a:r>
              <a:rPr lang="en-US" sz="2800" dirty="0" err="1" smtClean="0">
                <a:solidFill>
                  <a:srgbClr val="000000"/>
                </a:solidFill>
              </a:rPr>
              <a:t>ordin</a:t>
            </a:r>
            <a:r>
              <a:rPr lang="en-US" sz="2800" dirty="0" smtClean="0">
                <a:solidFill>
                  <a:srgbClr val="000000"/>
                </a:solidFill>
              </a:rPr>
              <a:t> superior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611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dirty="0" err="1" smtClean="0"/>
              <a:t>Generarea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endParaRPr lang="en-US" sz="2400" dirty="0" smtClean="0"/>
          </a:p>
        </p:txBody>
      </p:sp>
      <p:grpSp>
        <p:nvGrpSpPr>
          <p:cNvPr id="402435" name="Group 13"/>
          <p:cNvGrpSpPr>
            <a:grpSpLocks/>
          </p:cNvGrpSpPr>
          <p:nvPr/>
        </p:nvGrpSpPr>
        <p:grpSpPr bwMode="auto">
          <a:xfrm>
            <a:off x="1371600" y="1371600"/>
            <a:ext cx="6400800" cy="4989513"/>
            <a:chOff x="432" y="480"/>
            <a:chExt cx="4653" cy="3627"/>
          </a:xfrm>
        </p:grpSpPr>
        <p:pic>
          <p:nvPicPr>
            <p:cNvPr id="40243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" y="2046"/>
              <a:ext cx="2061" cy="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10" y="816"/>
              <a:ext cx="957" cy="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24" y="2046"/>
              <a:ext cx="2061" cy="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9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19" y="824"/>
              <a:ext cx="925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2440" name="Freeform 9"/>
            <p:cNvSpPr>
              <a:spLocks noChangeArrowheads="1"/>
            </p:cNvSpPr>
            <p:nvPr/>
          </p:nvSpPr>
          <p:spPr bwMode="auto">
            <a:xfrm>
              <a:off x="1392" y="1753"/>
              <a:ext cx="237" cy="237"/>
            </a:xfrm>
            <a:custGeom>
              <a:avLst/>
              <a:gdLst>
                <a:gd name="T0" fmla="*/ 9 w 1051"/>
                <a:gd name="T1" fmla="*/ 0 h 1051"/>
                <a:gd name="T2" fmla="*/ 3 w 1051"/>
                <a:gd name="T3" fmla="*/ 0 h 1051"/>
                <a:gd name="T4" fmla="*/ 3 w 1051"/>
                <a:gd name="T5" fmla="*/ 9 h 1051"/>
                <a:gd name="T6" fmla="*/ 0 w 1051"/>
                <a:gd name="T7" fmla="*/ 9 h 1051"/>
                <a:gd name="T8" fmla="*/ 6 w 1051"/>
                <a:gd name="T9" fmla="*/ 12 h 1051"/>
                <a:gd name="T10" fmla="*/ 12 w 1051"/>
                <a:gd name="T11" fmla="*/ 9 h 1051"/>
                <a:gd name="T12" fmla="*/ 9 w 1051"/>
                <a:gd name="T13" fmla="*/ 9 h 1051"/>
                <a:gd name="T14" fmla="*/ 9 w 1051"/>
                <a:gd name="T15" fmla="*/ 0 h 10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51"/>
                <a:gd name="T26" fmla="*/ 1051 w 1051"/>
                <a:gd name="T27" fmla="*/ 1051 h 10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1" name="Freeform 10"/>
            <p:cNvSpPr>
              <a:spLocks noChangeArrowheads="1"/>
            </p:cNvSpPr>
            <p:nvPr/>
          </p:nvSpPr>
          <p:spPr bwMode="auto">
            <a:xfrm>
              <a:off x="3984" y="1776"/>
              <a:ext cx="237" cy="227"/>
            </a:xfrm>
            <a:custGeom>
              <a:avLst/>
              <a:gdLst>
                <a:gd name="T0" fmla="*/ 9 w 1051"/>
                <a:gd name="T1" fmla="*/ 0 h 1006"/>
                <a:gd name="T2" fmla="*/ 3 w 1051"/>
                <a:gd name="T3" fmla="*/ 0 h 1006"/>
                <a:gd name="T4" fmla="*/ 3 w 1051"/>
                <a:gd name="T5" fmla="*/ 9 h 1006"/>
                <a:gd name="T6" fmla="*/ 0 w 1051"/>
                <a:gd name="T7" fmla="*/ 9 h 1006"/>
                <a:gd name="T8" fmla="*/ 6 w 1051"/>
                <a:gd name="T9" fmla="*/ 12 h 1006"/>
                <a:gd name="T10" fmla="*/ 12 w 1051"/>
                <a:gd name="T11" fmla="*/ 9 h 1006"/>
                <a:gd name="T12" fmla="*/ 9 w 1051"/>
                <a:gd name="T13" fmla="*/ 9 h 1006"/>
                <a:gd name="T14" fmla="*/ 9 w 1051"/>
                <a:gd name="T15" fmla="*/ 0 h 10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06"/>
                <a:gd name="T26" fmla="*/ 1051 w 1051"/>
                <a:gd name="T27" fmla="*/ 1006 h 10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06">
                  <a:moveTo>
                    <a:pt x="787" y="0"/>
                  </a:moveTo>
                  <a:lnTo>
                    <a:pt x="263" y="0"/>
                  </a:lnTo>
                  <a:lnTo>
                    <a:pt x="263" y="754"/>
                  </a:lnTo>
                  <a:lnTo>
                    <a:pt x="0" y="754"/>
                  </a:lnTo>
                  <a:lnTo>
                    <a:pt x="525" y="1005"/>
                  </a:lnTo>
                  <a:lnTo>
                    <a:pt x="1050" y="754"/>
                  </a:lnTo>
                  <a:lnTo>
                    <a:pt x="787" y="754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2" name="Text Box 11"/>
            <p:cNvSpPr txBox="1">
              <a:spLocks noChangeArrowheads="1"/>
            </p:cNvSpPr>
            <p:nvPr/>
          </p:nvSpPr>
          <p:spPr bwMode="auto">
            <a:xfrm>
              <a:off x="1201" y="480"/>
              <a:ext cx="133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3" name="Text Box 12"/>
            <p:cNvSpPr txBox="1">
              <a:spLocks noChangeArrowheads="1"/>
            </p:cNvSpPr>
            <p:nvPr/>
          </p:nvSpPr>
          <p:spPr bwMode="auto">
            <a:xfrm>
              <a:off x="3782" y="480"/>
              <a:ext cx="134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2363" y="2029866"/>
            <a:ext cx="1199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Textură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inițială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1630" y="4681747"/>
            <a:ext cx="1086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Textură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generată</a:t>
            </a:r>
            <a:endParaRPr lang="en-US" dirty="0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72363" y="6431668"/>
            <a:ext cx="868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50000"/>
              </a:spcBef>
            </a:pPr>
            <a:r>
              <a:rPr lang="en-US" sz="1600" dirty="0"/>
              <a:t>Alexei A. </a:t>
            </a:r>
            <a:r>
              <a:rPr lang="en-US" sz="1600" dirty="0" err="1"/>
              <a:t>Efros</a:t>
            </a:r>
            <a:r>
              <a:rPr lang="en-US" sz="1600" dirty="0"/>
              <a:t> and Thomas K. Leung, “Texture Synthesis by Non-parametric Sampling,” </a:t>
            </a:r>
            <a:r>
              <a:rPr lang="en-US" sz="1600" dirty="0" smtClean="0"/>
              <a:t>ICCV, 1999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13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055688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err="1" smtClean="0">
                <a:latin typeface="Arial" charset="0"/>
                <a:cs typeface="Arial" charset="0"/>
              </a:rPr>
              <a:t>Inserăm</a:t>
            </a:r>
            <a:r>
              <a:rPr lang="en-US" sz="2800" dirty="0" smtClean="0">
                <a:latin typeface="Arial" charset="0"/>
                <a:cs typeface="Arial" charset="0"/>
              </a:rPr>
              <a:t> pixeli cu o </a:t>
            </a:r>
            <a:r>
              <a:rPr lang="en-US" sz="2800" dirty="0" err="1" smtClean="0">
                <a:latin typeface="Arial" charset="0"/>
                <a:cs typeface="Arial" charset="0"/>
              </a:rPr>
              <a:t>anumită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intensitate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pe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baza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valorilor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pixelilor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 err="1" smtClean="0">
                <a:latin typeface="Arial" charset="0"/>
                <a:cs typeface="Arial" charset="0"/>
              </a:rPr>
              <a:t>vecini</a:t>
            </a:r>
            <a:endParaRPr lang="en-US" b="1" dirty="0" smtClean="0">
              <a:latin typeface="Arial" charset="0"/>
              <a:cs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 l="16458" t="47246" r="71104" b="39673"/>
          <a:stretch>
            <a:fillRect/>
          </a:stretch>
        </p:blipFill>
        <p:spPr bwMode="auto">
          <a:xfrm>
            <a:off x="1322388" y="2159262"/>
            <a:ext cx="3322637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33519" t="47246" r="59012" b="39673"/>
          <a:stretch>
            <a:fillRect/>
          </a:stretch>
        </p:blipFill>
        <p:spPr bwMode="auto">
          <a:xfrm>
            <a:off x="5630863" y="2414850"/>
            <a:ext cx="1995487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84238" y="4459550"/>
            <a:ext cx="3797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 dirty="0" err="1" smtClean="0"/>
              <a:t>Textura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inițială</a:t>
            </a:r>
            <a:endParaRPr lang="en-US" sz="2000" b="1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84813" y="3984887"/>
            <a:ext cx="24463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 dirty="0" err="1" smtClean="0"/>
              <a:t>Vrem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să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inserăm</a:t>
            </a:r>
            <a:r>
              <a:rPr lang="en-US" sz="2000" b="1" dirty="0" smtClean="0"/>
              <a:t> un </a:t>
            </a:r>
            <a:r>
              <a:rPr lang="en-US" sz="2000" b="1" dirty="0" err="1" smtClean="0"/>
              <a:t>nou</a:t>
            </a:r>
            <a:r>
              <a:rPr lang="en-US" sz="2000" b="1" dirty="0" smtClean="0"/>
              <a:t> pixel </a:t>
            </a:r>
            <a:r>
              <a:rPr lang="en-US" sz="2000" b="1" dirty="0" err="1" smtClean="0"/>
              <a:t>aici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724025" y="3729300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4525" y="3765812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5200" y="2743462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20750" y="5029360"/>
            <a:ext cx="75215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 err="1" smtClean="0"/>
              <a:t>Distribuția</a:t>
            </a:r>
            <a:r>
              <a:rPr lang="en-US" sz="2800" dirty="0" smtClean="0"/>
              <a:t> </a:t>
            </a:r>
            <a:r>
              <a:rPr lang="en-US" sz="2800" dirty="0" err="1" smtClean="0"/>
              <a:t>intensității</a:t>
            </a:r>
            <a:r>
              <a:rPr lang="en-US" sz="2800" dirty="0" smtClean="0"/>
              <a:t> </a:t>
            </a:r>
            <a:r>
              <a:rPr lang="en-US" sz="2800" dirty="0" err="1" smtClean="0"/>
              <a:t>unui</a:t>
            </a:r>
            <a:r>
              <a:rPr lang="en-US" sz="2800" dirty="0" smtClean="0"/>
              <a:t> pixel </a:t>
            </a:r>
            <a:r>
              <a:rPr lang="en-US" sz="2800" dirty="0" err="1" smtClean="0"/>
              <a:t>este</a:t>
            </a:r>
            <a:r>
              <a:rPr lang="en-US" sz="2800" dirty="0" smtClean="0"/>
              <a:t> </a:t>
            </a:r>
            <a:r>
              <a:rPr lang="en-US" sz="2800" dirty="0" err="1" smtClean="0"/>
              <a:t>condiționată</a:t>
            </a:r>
            <a:r>
              <a:rPr lang="en-US" sz="2800" dirty="0" smtClean="0"/>
              <a:t> de </a:t>
            </a:r>
            <a:r>
              <a:rPr lang="en-US" sz="2800" dirty="0" err="1" smtClean="0"/>
              <a:t>vecinii</a:t>
            </a:r>
            <a:r>
              <a:rPr lang="en-US" sz="2800" dirty="0" smtClean="0"/>
              <a:t> </a:t>
            </a:r>
            <a:r>
              <a:rPr lang="en-US" sz="2800" dirty="0" err="1" smtClean="0"/>
              <a:t>lui</a:t>
            </a:r>
            <a:r>
              <a:rPr lang="en-US" sz="2800" dirty="0" smtClean="0"/>
              <a:t> (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acest</a:t>
            </a:r>
            <a:r>
              <a:rPr lang="en-US" sz="2800" dirty="0" smtClean="0"/>
              <a:t> </a:t>
            </a:r>
            <a:r>
              <a:rPr lang="en-US" sz="2800" dirty="0" err="1" smtClean="0"/>
              <a:t>exemplu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dirty="0" err="1" smtClean="0"/>
              <a:t>Generarea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r>
              <a:rPr lang="en-US" dirty="0" smtClean="0"/>
              <a:t> – </a:t>
            </a:r>
            <a:r>
              <a:rPr lang="en-US" dirty="0" err="1" smtClean="0"/>
              <a:t>intuiție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64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dirty="0" err="1" smtClean="0"/>
              <a:t>Generarea</a:t>
            </a:r>
            <a:r>
              <a:rPr lang="en-GB" dirty="0" smtClean="0"/>
              <a:t> </a:t>
            </a:r>
            <a:r>
              <a:rPr lang="en-GB" dirty="0" err="1" smtClean="0"/>
              <a:t>unui</a:t>
            </a:r>
            <a:r>
              <a:rPr lang="en-GB" dirty="0" smtClean="0"/>
              <a:t> </a:t>
            </a:r>
            <a:r>
              <a:rPr lang="en-GB" dirty="0" err="1" smtClean="0"/>
              <a:t>singur</a:t>
            </a:r>
            <a:r>
              <a:rPr lang="en-GB" dirty="0" smtClean="0"/>
              <a:t> pixel</a:t>
            </a:r>
          </a:p>
        </p:txBody>
      </p:sp>
      <p:sp>
        <p:nvSpPr>
          <p:cNvPr id="405506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3700499"/>
            <a:ext cx="8534400" cy="2734168"/>
          </a:xfrm>
        </p:spPr>
        <p:txBody>
          <a:bodyPr lIns="18000" tIns="46800" rIns="18000" bIns="46800">
            <a:normAutofit lnSpcReduction="10000"/>
          </a:bodyPr>
          <a:lstStyle/>
          <a:p>
            <a:pPr lvl="1" indent="-457200">
              <a:spcBef>
                <a:spcPts val="700"/>
              </a:spcBef>
              <a:buFont typeface="Arial"/>
              <a:buChar char="•"/>
            </a:pPr>
            <a:r>
              <a:rPr lang="en-GB" dirty="0" smtClean="0"/>
              <a:t>Care </a:t>
            </a:r>
            <a:r>
              <a:rPr lang="en-GB" dirty="0" err="1" smtClean="0"/>
              <a:t>este</a:t>
            </a:r>
            <a:r>
              <a:rPr lang="en-GB" dirty="0" smtClean="0"/>
              <a:t> P(</a:t>
            </a:r>
            <a:r>
              <a:rPr lang="en-GB" dirty="0" err="1" smtClean="0"/>
              <a:t>x|vecinătatea</a:t>
            </a:r>
            <a:r>
              <a:rPr lang="en-GB" dirty="0" smtClean="0"/>
              <a:t> </a:t>
            </a:r>
            <a:r>
              <a:rPr lang="en-GB" dirty="0" err="1" smtClean="0"/>
              <a:t>lui</a:t>
            </a:r>
            <a:r>
              <a:rPr lang="en-GB" dirty="0" smtClean="0"/>
              <a:t> x)?</a:t>
            </a:r>
          </a:p>
          <a:p>
            <a:pPr lvl="1" indent="-457200">
              <a:spcBef>
                <a:spcPts val="700"/>
              </a:spcBef>
              <a:buFont typeface="Arial"/>
              <a:buChar char="•"/>
            </a:pPr>
            <a:r>
              <a:rPr lang="en-GB" dirty="0" err="1" smtClean="0"/>
              <a:t>Găseşte</a:t>
            </a:r>
            <a:r>
              <a:rPr lang="en-GB" dirty="0" smtClean="0"/>
              <a:t> </a:t>
            </a:r>
            <a:r>
              <a:rPr lang="en-GB" dirty="0" err="1" smtClean="0"/>
              <a:t>toate</a:t>
            </a:r>
            <a:r>
              <a:rPr lang="en-GB" dirty="0" smtClean="0"/>
              <a:t> </a:t>
            </a:r>
            <a:r>
              <a:rPr lang="en-GB" dirty="0" err="1" smtClean="0"/>
              <a:t>ferestrele</a:t>
            </a:r>
            <a:r>
              <a:rPr lang="en-GB" dirty="0" smtClean="0"/>
              <a:t> din </a:t>
            </a:r>
            <a:r>
              <a:rPr lang="en-GB" dirty="0" err="1" smtClean="0"/>
              <a:t>textura</a:t>
            </a:r>
            <a:r>
              <a:rPr lang="en-GB" dirty="0" smtClean="0"/>
              <a:t> </a:t>
            </a:r>
            <a:r>
              <a:rPr lang="en-GB" dirty="0" err="1" smtClean="0"/>
              <a:t>inițială</a:t>
            </a:r>
            <a:r>
              <a:rPr lang="en-GB" dirty="0" smtClean="0"/>
              <a:t> care </a:t>
            </a:r>
            <a:r>
              <a:rPr lang="en-GB" dirty="0" err="1" smtClean="0"/>
              <a:t>seamănă</a:t>
            </a:r>
            <a:r>
              <a:rPr lang="en-GB" dirty="0" smtClean="0"/>
              <a:t> perfect cu </a:t>
            </a:r>
            <a:r>
              <a:rPr lang="en-GB" dirty="0" err="1" smtClean="0"/>
              <a:t>vecinătatea</a:t>
            </a:r>
            <a:r>
              <a:rPr lang="en-GB" dirty="0" smtClean="0"/>
              <a:t> </a:t>
            </a:r>
            <a:r>
              <a:rPr lang="en-GB" dirty="0" err="1" smtClean="0"/>
              <a:t>lui</a:t>
            </a:r>
            <a:r>
              <a:rPr lang="en-GB" dirty="0" smtClean="0"/>
              <a:t> x</a:t>
            </a:r>
          </a:p>
          <a:p>
            <a:pPr lvl="1" indent="-457200">
              <a:spcBef>
                <a:spcPts val="700"/>
              </a:spcBef>
              <a:buFont typeface="Arial"/>
              <a:buChar char="•"/>
            </a:pPr>
            <a:r>
              <a:rPr lang="en-GB" dirty="0" err="1" smtClean="0"/>
              <a:t>Pentru</a:t>
            </a:r>
            <a:r>
              <a:rPr lang="en-GB" dirty="0" smtClean="0"/>
              <a:t> a genera </a:t>
            </a:r>
            <a:r>
              <a:rPr lang="en-GB" b="1" dirty="0" smtClean="0"/>
              <a:t>x</a:t>
            </a:r>
            <a:endParaRPr lang="en-GB" dirty="0" smtClean="0"/>
          </a:p>
          <a:p>
            <a:pPr lvl="2">
              <a:spcBef>
                <a:spcPts val="700"/>
              </a:spcBef>
              <a:buFont typeface="Wingdings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alege</a:t>
            </a:r>
            <a:r>
              <a:rPr lang="en-GB" dirty="0" smtClean="0"/>
              <a:t> </a:t>
            </a:r>
            <a:r>
              <a:rPr lang="en-GB" dirty="0" err="1" smtClean="0"/>
              <a:t>aleator</a:t>
            </a:r>
            <a:r>
              <a:rPr lang="en-GB" dirty="0" smtClean="0"/>
              <a:t> o </a:t>
            </a:r>
            <a:r>
              <a:rPr lang="en-GB" dirty="0" err="1" smtClean="0"/>
              <a:t>fereastă</a:t>
            </a:r>
            <a:r>
              <a:rPr lang="en-GB" dirty="0"/>
              <a:t> </a:t>
            </a:r>
            <a:r>
              <a:rPr lang="en-GB" dirty="0" smtClean="0"/>
              <a:t>din </a:t>
            </a:r>
            <a:r>
              <a:rPr lang="en-GB" dirty="0" err="1" smtClean="0"/>
              <a:t>cele</a:t>
            </a:r>
            <a:r>
              <a:rPr lang="en-GB" dirty="0" smtClean="0"/>
              <a:t> </a:t>
            </a:r>
            <a:r>
              <a:rPr lang="en-GB" dirty="0" err="1" smtClean="0"/>
              <a:t>găsite</a:t>
            </a:r>
            <a:endParaRPr lang="en-GB" dirty="0" smtClean="0"/>
          </a:p>
          <a:p>
            <a:pPr lvl="2">
              <a:spcBef>
                <a:spcPts val="700"/>
              </a:spcBef>
              <a:buFont typeface="Wingdings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valoarea</a:t>
            </a:r>
            <a:r>
              <a:rPr lang="en-GB" dirty="0" smtClean="0"/>
              <a:t> </a:t>
            </a:r>
            <a:r>
              <a:rPr lang="en-GB" dirty="0" err="1" smtClean="0"/>
              <a:t>lui</a:t>
            </a:r>
            <a:r>
              <a:rPr lang="en-GB" dirty="0" smtClean="0"/>
              <a:t> </a:t>
            </a:r>
            <a:r>
              <a:rPr lang="en-GB" b="1" dirty="0" smtClean="0"/>
              <a:t>x</a:t>
            </a:r>
            <a:r>
              <a:rPr lang="en-GB" dirty="0" smtClean="0"/>
              <a:t> = </a:t>
            </a:r>
            <a:r>
              <a:rPr lang="en-GB" dirty="0" err="1" smtClean="0"/>
              <a:t>valoarea</a:t>
            </a:r>
            <a:r>
              <a:rPr lang="en-GB" dirty="0" smtClean="0"/>
              <a:t> </a:t>
            </a:r>
            <a:r>
              <a:rPr lang="en-GB" dirty="0" err="1" smtClean="0"/>
              <a:t>pixelului</a:t>
            </a:r>
            <a:r>
              <a:rPr lang="en-GB" dirty="0" smtClean="0"/>
              <a:t> central al </a:t>
            </a:r>
            <a:r>
              <a:rPr lang="en-GB" dirty="0" err="1" smtClean="0"/>
              <a:t>ferestrei</a:t>
            </a:r>
            <a:endParaRPr lang="en-GB" dirty="0" smtClean="0"/>
          </a:p>
        </p:txBody>
      </p:sp>
      <p:pic>
        <p:nvPicPr>
          <p:cNvPr id="405508" name="Picture 22" descr="ex2-part-lar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1001678"/>
            <a:ext cx="33210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09" name="Rectangle 141"/>
          <p:cNvSpPr>
            <a:spLocks noChangeAspect="1" noChangeArrowheads="1"/>
          </p:cNvSpPr>
          <p:nvPr/>
        </p:nvSpPr>
        <p:spPr bwMode="auto">
          <a:xfrm flipV="1">
            <a:off x="5988050" y="2314541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890"/>
          <p:cNvGrpSpPr>
            <a:grpSpLocks/>
          </p:cNvGrpSpPr>
          <p:nvPr/>
        </p:nvGrpSpPr>
        <p:grpSpPr bwMode="auto">
          <a:xfrm>
            <a:off x="5187950" y="1587467"/>
            <a:ext cx="1714500" cy="1714500"/>
            <a:chOff x="3268" y="1139"/>
            <a:chExt cx="1080" cy="1080"/>
          </a:xfrm>
        </p:grpSpPr>
        <p:sp>
          <p:nvSpPr>
            <p:cNvPr id="405993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4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5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6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7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8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9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0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1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2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3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4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5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6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07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406357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8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9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0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1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2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3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4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5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08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406348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9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0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1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2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3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4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06009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0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1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2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3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4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5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6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7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8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9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0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1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22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406339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0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1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2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3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4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5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6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7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3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406330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1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2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3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4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5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6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7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8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4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406321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2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3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4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5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6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7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8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9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5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406312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3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4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5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6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7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8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9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0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6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406303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4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5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6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7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8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9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0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1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7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406294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5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6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7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8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9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0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1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2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8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406285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6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7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8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9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0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1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2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3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9" name="Group 142"/>
            <p:cNvGrpSpPr>
              <a:grpSpLocks/>
            </p:cNvGrpSpPr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406030" name="Group 143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06245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76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6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67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7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58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9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0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1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2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3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4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5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8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49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0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1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2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3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4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5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6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7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1" name="Group 184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06205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36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6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2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7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18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9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4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5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6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8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0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0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1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2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3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4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5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6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7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2" name="Group 225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06165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96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6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87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7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78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9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0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1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2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3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4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5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6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8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69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0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1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2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3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4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5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6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7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3" name="Group 266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06125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56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6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47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7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38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9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0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1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2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3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4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5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6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8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29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0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1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2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3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4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5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6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4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06116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5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06107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6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06098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7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06089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8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06080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9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06071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0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06062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1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06053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4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5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6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7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8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9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0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1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2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06044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5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6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7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8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9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0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1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2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6043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798" name="Rectangle 398"/>
          <p:cNvSpPr>
            <a:spLocks noChangeArrowheads="1"/>
          </p:cNvSpPr>
          <p:nvPr/>
        </p:nvSpPr>
        <p:spPr bwMode="auto">
          <a:xfrm>
            <a:off x="5680075" y="2200241"/>
            <a:ext cx="3841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27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x</a:t>
            </a:r>
            <a:endParaRPr lang="en-US" sz="27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</a:endParaRPr>
          </a:p>
        </p:txBody>
      </p:sp>
      <p:pic>
        <p:nvPicPr>
          <p:cNvPr id="405512" name="Picture 400" descr="ex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001678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70" name="Group 888"/>
          <p:cNvGrpSpPr>
            <a:grpSpLocks/>
          </p:cNvGrpSpPr>
          <p:nvPr/>
        </p:nvGrpSpPr>
        <p:grpSpPr bwMode="auto">
          <a:xfrm>
            <a:off x="730250" y="909603"/>
            <a:ext cx="2546350" cy="1709738"/>
            <a:chOff x="460" y="758"/>
            <a:chExt cx="1604" cy="1077"/>
          </a:xfrm>
        </p:grpSpPr>
        <p:grpSp>
          <p:nvGrpSpPr>
            <p:cNvPr id="405517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405875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6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7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8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9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0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1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2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3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4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5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6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7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8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889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98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6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7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8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9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0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1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2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890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975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6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7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8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9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0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1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2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3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891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2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3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4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5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6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7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8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9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0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1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2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3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904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96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8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9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0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1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2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3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4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5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95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9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0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1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2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3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4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5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6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94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0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1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2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3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4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5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6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7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93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1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2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3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4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5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6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7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8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93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2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3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4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5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6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7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8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9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92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3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4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5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6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7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8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9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10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912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3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4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5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6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7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8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9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0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911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8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405757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8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9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0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1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2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3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4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5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6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7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8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9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0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71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86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8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9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0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1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2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3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4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72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857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8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9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0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1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2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3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4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5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73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4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5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6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7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8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9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0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1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2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3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4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5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86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84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0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1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2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3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4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5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6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7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83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1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2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3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4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5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6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7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8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83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2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3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4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5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6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7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8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9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82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3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4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5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6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7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8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9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0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81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4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5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6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7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8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9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0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1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80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5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6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7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8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9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0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1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2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794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5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6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7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8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9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0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1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2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93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9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405639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0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1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2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3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4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5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6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7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8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9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0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1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2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53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74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0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1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2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3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4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5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6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54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739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0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1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2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3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4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5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6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7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55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6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7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8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9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0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1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2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3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4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5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6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7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68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73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2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3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4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5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6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7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8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69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72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3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4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5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6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7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8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9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0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71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4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5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6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7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8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9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0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1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70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5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6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7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8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9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0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1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2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69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6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7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8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9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0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1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2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3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68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7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8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9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0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1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2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3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4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676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7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8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9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0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1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2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3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4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75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20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405521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2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3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4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5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6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7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8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9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0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1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2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3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4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35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63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2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3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4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5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6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7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8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36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621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2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3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4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5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6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7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8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9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37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8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9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0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1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2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3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4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5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6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7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8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9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50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61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4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5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6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7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8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9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0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1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60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5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6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7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8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9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0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1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2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59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6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7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8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9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0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1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2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3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58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7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8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9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0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1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2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3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4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57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8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9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0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1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2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3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4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5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56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9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0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1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2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3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4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5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6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558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59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0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1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2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3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4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5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6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57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405514" name="Text Box 877"/>
          <p:cNvSpPr txBox="1">
            <a:spLocks noChangeArrowheads="1"/>
          </p:cNvSpPr>
          <p:nvPr/>
        </p:nvSpPr>
        <p:spPr bwMode="auto">
          <a:xfrm>
            <a:off x="1339850" y="2808279"/>
            <a:ext cx="14710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err="1" smtClean="0">
                <a:solidFill>
                  <a:srgbClr val="000000"/>
                </a:solidFill>
              </a:rPr>
              <a:t>Textura</a:t>
            </a:r>
            <a:r>
              <a:rPr lang="en-US" sz="1600" b="1" dirty="0" smtClean="0">
                <a:solidFill>
                  <a:srgbClr val="000000"/>
                </a:solidFill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</a:rPr>
              <a:t>inițială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5515" name="Text Box 889"/>
          <p:cNvSpPr txBox="1">
            <a:spLocks noChangeArrowheads="1"/>
          </p:cNvSpPr>
          <p:nvPr/>
        </p:nvSpPr>
        <p:spPr bwMode="auto">
          <a:xfrm>
            <a:off x="5119695" y="3319461"/>
            <a:ext cx="1675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Imagine </a:t>
            </a:r>
            <a:r>
              <a:rPr lang="en-US" sz="1600" b="1" dirty="0" err="1" smtClean="0">
                <a:solidFill>
                  <a:srgbClr val="000000"/>
                </a:solidFill>
              </a:rPr>
              <a:t>generată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1" name="TextBox 860"/>
          <p:cNvSpPr txBox="1"/>
          <p:nvPr/>
        </p:nvSpPr>
        <p:spPr>
          <a:xfrm>
            <a:off x="7286266" y="6566978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519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dirty="0" err="1" smtClean="0"/>
              <a:t>Generarea</a:t>
            </a:r>
            <a:r>
              <a:rPr lang="en-GB" dirty="0" smtClean="0"/>
              <a:t> </a:t>
            </a:r>
            <a:r>
              <a:rPr lang="en-GB" dirty="0" err="1" smtClean="0"/>
              <a:t>unui</a:t>
            </a:r>
            <a:r>
              <a:rPr lang="en-GB" dirty="0" smtClean="0"/>
              <a:t> </a:t>
            </a:r>
            <a:r>
              <a:rPr lang="en-GB" dirty="0" err="1" smtClean="0"/>
              <a:t>singur</a:t>
            </a:r>
            <a:r>
              <a:rPr lang="en-GB" dirty="0" smtClean="0"/>
              <a:t> pixel</a:t>
            </a:r>
          </a:p>
        </p:txBody>
      </p:sp>
      <p:sp>
        <p:nvSpPr>
          <p:cNvPr id="405506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3700499"/>
            <a:ext cx="8534400" cy="2734168"/>
          </a:xfrm>
        </p:spPr>
        <p:txBody>
          <a:bodyPr lIns="18000" tIns="46800" rIns="18000" bIns="46800">
            <a:normAutofit fontScale="92500" lnSpcReduction="20000"/>
          </a:bodyPr>
          <a:lstStyle/>
          <a:p>
            <a:pPr lvl="1">
              <a:spcBef>
                <a:spcPts val="700"/>
              </a:spcBef>
              <a:buFont typeface="Arial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E </a:t>
            </a:r>
            <a:r>
              <a:rPr lang="en-GB" dirty="0" err="1" smtClean="0">
                <a:solidFill>
                  <a:srgbClr val="000000"/>
                </a:solidFill>
              </a:rPr>
              <a:t>posibil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să</a:t>
            </a:r>
            <a:r>
              <a:rPr lang="en-GB" dirty="0" smtClean="0">
                <a:solidFill>
                  <a:srgbClr val="000000"/>
                </a:solidFill>
              </a:rPr>
              <a:t> nu </a:t>
            </a:r>
            <a:r>
              <a:rPr lang="en-GB" dirty="0" err="1" smtClean="0">
                <a:solidFill>
                  <a:srgbClr val="000000"/>
                </a:solidFill>
              </a:rPr>
              <a:t>existe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nicio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fereastră</a:t>
            </a:r>
            <a:r>
              <a:rPr lang="en-GB" dirty="0" smtClean="0">
                <a:solidFill>
                  <a:srgbClr val="000000"/>
                </a:solidFill>
              </a:rPr>
              <a:t> care </a:t>
            </a:r>
            <a:r>
              <a:rPr lang="en-GB" dirty="0" err="1" smtClean="0">
                <a:solidFill>
                  <a:srgbClr val="000000"/>
                </a:solidFill>
              </a:rPr>
              <a:t>seamănă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p</a:t>
            </a:r>
            <a:r>
              <a:rPr lang="en-GB" dirty="0" smtClean="0">
                <a:solidFill>
                  <a:srgbClr val="000000"/>
                </a:solidFill>
              </a:rPr>
              <a:t>erfect cu </a:t>
            </a:r>
            <a:r>
              <a:rPr lang="en-GB" dirty="0" err="1" smtClean="0">
                <a:solidFill>
                  <a:srgbClr val="000000"/>
                </a:solidFill>
              </a:rPr>
              <a:t>vecinătatea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lui</a:t>
            </a:r>
            <a:r>
              <a:rPr lang="en-GB" dirty="0" smtClean="0">
                <a:solidFill>
                  <a:srgbClr val="000000"/>
                </a:solidFill>
              </a:rPr>
              <a:t> x.</a:t>
            </a:r>
          </a:p>
          <a:p>
            <a:pPr lvl="1">
              <a:spcBef>
                <a:spcPts val="700"/>
              </a:spcBef>
              <a:buFont typeface="Arial"/>
              <a:buChar char="•"/>
            </a:pPr>
            <a:r>
              <a:rPr lang="en-GB" dirty="0" err="1" smtClean="0">
                <a:solidFill>
                  <a:srgbClr val="000000"/>
                </a:solidFill>
              </a:rPr>
              <a:t>Găseşte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cele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mai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apropiate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ferestre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pe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baza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unei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distanțe</a:t>
            </a:r>
            <a:r>
              <a:rPr lang="en-GB" dirty="0" smtClean="0">
                <a:solidFill>
                  <a:srgbClr val="000000"/>
                </a:solidFill>
              </a:rPr>
              <a:t> (</a:t>
            </a:r>
            <a:r>
              <a:rPr lang="en-GB" dirty="0" err="1" smtClean="0">
                <a:solidFill>
                  <a:srgbClr val="000000"/>
                </a:solidFill>
              </a:rPr>
              <a:t>suma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pătratelor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distanțelor</a:t>
            </a:r>
            <a:r>
              <a:rPr lang="en-GB" dirty="0" smtClean="0">
                <a:solidFill>
                  <a:srgbClr val="000000"/>
                </a:solidFill>
              </a:rPr>
              <a:t>) </a:t>
            </a:r>
            <a:r>
              <a:rPr lang="en-GB" dirty="0" err="1" smtClean="0">
                <a:solidFill>
                  <a:srgbClr val="000000"/>
                </a:solidFill>
              </a:rPr>
              <a:t>si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alege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una</a:t>
            </a:r>
            <a:r>
              <a:rPr lang="en-GB" dirty="0" smtClean="0">
                <a:solidFill>
                  <a:srgbClr val="000000"/>
                </a:solidFill>
              </a:rPr>
              <a:t> din </a:t>
            </a:r>
            <a:r>
              <a:rPr lang="en-GB" dirty="0" err="1" smtClean="0">
                <a:solidFill>
                  <a:srgbClr val="000000"/>
                </a:solidFill>
              </a:rPr>
              <a:t>aceste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ferestre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pe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baza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distanței</a:t>
            </a:r>
            <a:endParaRPr lang="en-GB" dirty="0" smtClean="0">
              <a:solidFill>
                <a:srgbClr val="000000"/>
              </a:solidFill>
            </a:endParaRPr>
          </a:p>
          <a:p>
            <a:pPr lvl="1">
              <a:spcBef>
                <a:spcPts val="700"/>
              </a:spcBef>
              <a:buFont typeface="Arial"/>
              <a:buChar char="•"/>
            </a:pPr>
            <a:r>
              <a:rPr lang="en-GB" dirty="0" err="1" smtClean="0">
                <a:solidFill>
                  <a:srgbClr val="000000"/>
                </a:solidFill>
              </a:rPr>
              <a:t>Transformă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distanța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în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probabilitate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astfel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încât</a:t>
            </a:r>
            <a:r>
              <a:rPr lang="en-GB" dirty="0" smtClean="0">
                <a:solidFill>
                  <a:srgbClr val="000000"/>
                </a:solidFill>
              </a:rPr>
              <a:t>: </a:t>
            </a:r>
          </a:p>
          <a:p>
            <a:pPr marL="457200" lvl="1" indent="0">
              <a:spcBef>
                <a:spcPts val="70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   </a:t>
            </a:r>
            <a:r>
              <a:rPr lang="en-GB" dirty="0" err="1" smtClean="0">
                <a:solidFill>
                  <a:srgbClr val="000000"/>
                </a:solidFill>
              </a:rPr>
              <a:t>distanțe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mari</a:t>
            </a:r>
            <a:r>
              <a:rPr lang="en-GB" dirty="0" smtClean="0">
                <a:solidFill>
                  <a:srgbClr val="000000"/>
                </a:solidFill>
              </a:rPr>
              <a:t> = prob. </a:t>
            </a:r>
            <a:r>
              <a:rPr lang="en-GB" dirty="0" err="1" smtClean="0">
                <a:solidFill>
                  <a:srgbClr val="000000"/>
                </a:solidFill>
              </a:rPr>
              <a:t>mică</a:t>
            </a:r>
            <a:r>
              <a:rPr lang="en-GB" dirty="0" smtClean="0">
                <a:solidFill>
                  <a:srgbClr val="000000"/>
                </a:solidFill>
              </a:rPr>
              <a:t>, </a:t>
            </a:r>
            <a:r>
              <a:rPr lang="en-GB" dirty="0" err="1" smtClean="0">
                <a:solidFill>
                  <a:srgbClr val="000000"/>
                </a:solidFill>
              </a:rPr>
              <a:t>distanțe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 err="1" smtClean="0">
                <a:solidFill>
                  <a:srgbClr val="000000"/>
                </a:solidFill>
              </a:rPr>
              <a:t>mici</a:t>
            </a:r>
            <a:r>
              <a:rPr lang="en-GB" dirty="0" smtClean="0">
                <a:solidFill>
                  <a:srgbClr val="000000"/>
                </a:solidFill>
              </a:rPr>
              <a:t> = prob. mare</a:t>
            </a:r>
            <a:endParaRPr lang="en-GB" dirty="0" smtClean="0"/>
          </a:p>
        </p:txBody>
      </p:sp>
      <p:pic>
        <p:nvPicPr>
          <p:cNvPr id="405508" name="Picture 22" descr="ex2-part-lar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1001678"/>
            <a:ext cx="33210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09" name="Rectangle 141"/>
          <p:cNvSpPr>
            <a:spLocks noChangeAspect="1" noChangeArrowheads="1"/>
          </p:cNvSpPr>
          <p:nvPr/>
        </p:nvSpPr>
        <p:spPr bwMode="auto">
          <a:xfrm flipV="1">
            <a:off x="5988050" y="2314541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890"/>
          <p:cNvGrpSpPr>
            <a:grpSpLocks/>
          </p:cNvGrpSpPr>
          <p:nvPr/>
        </p:nvGrpSpPr>
        <p:grpSpPr bwMode="auto">
          <a:xfrm>
            <a:off x="5187950" y="1587467"/>
            <a:ext cx="1714500" cy="1714500"/>
            <a:chOff x="3268" y="1139"/>
            <a:chExt cx="1080" cy="1080"/>
          </a:xfrm>
        </p:grpSpPr>
        <p:sp>
          <p:nvSpPr>
            <p:cNvPr id="405993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4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5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6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7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8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9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0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1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2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3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4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5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6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07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406357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8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9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0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1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2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3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4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5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08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406348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9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0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1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2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3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4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06009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0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1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2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3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4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5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6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7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8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9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0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1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406022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406339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0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1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2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3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4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5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6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7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3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406330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1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2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3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4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5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6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7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8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4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406321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2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3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4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5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6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7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8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9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5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406312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3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4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5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6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7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8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9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0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6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406303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4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5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6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7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8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9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0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1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7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406294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5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6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7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8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9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0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1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2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8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406285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6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7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8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9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0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1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2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3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6029" name="Group 142"/>
            <p:cNvGrpSpPr>
              <a:grpSpLocks/>
            </p:cNvGrpSpPr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406030" name="Group 143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06245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76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6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67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7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58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9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0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1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2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3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4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5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48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49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0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1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2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3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4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5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6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7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1" name="Group 184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06205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36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6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2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7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18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9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4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5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6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208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0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0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1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2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3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4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5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6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7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2" name="Group 225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06165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96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6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87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7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78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9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0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1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2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3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4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5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6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68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69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0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1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2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3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4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5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6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7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3" name="Group 266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06125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56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6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47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7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38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9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0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1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2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3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4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5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6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6128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29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0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1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2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3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4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5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6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6034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06116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5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06107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6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06098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7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06089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8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06080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39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06071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0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06062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1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06053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4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5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6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7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8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9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0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1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042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06044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5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6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7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8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9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0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1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2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6043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798" name="Rectangle 398"/>
          <p:cNvSpPr>
            <a:spLocks noChangeArrowheads="1"/>
          </p:cNvSpPr>
          <p:nvPr/>
        </p:nvSpPr>
        <p:spPr bwMode="auto">
          <a:xfrm>
            <a:off x="5680075" y="2200241"/>
            <a:ext cx="3841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27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x</a:t>
            </a:r>
            <a:endParaRPr lang="en-US" sz="27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</a:endParaRPr>
          </a:p>
        </p:txBody>
      </p:sp>
      <p:pic>
        <p:nvPicPr>
          <p:cNvPr id="405512" name="Picture 400" descr="ex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001678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70" name="Group 888"/>
          <p:cNvGrpSpPr>
            <a:grpSpLocks/>
          </p:cNvGrpSpPr>
          <p:nvPr/>
        </p:nvGrpSpPr>
        <p:grpSpPr bwMode="auto">
          <a:xfrm>
            <a:off x="730250" y="909603"/>
            <a:ext cx="2546350" cy="1709738"/>
            <a:chOff x="460" y="758"/>
            <a:chExt cx="1604" cy="1077"/>
          </a:xfrm>
        </p:grpSpPr>
        <p:grpSp>
          <p:nvGrpSpPr>
            <p:cNvPr id="405517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405875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6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7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8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9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0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1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2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3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4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5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6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7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8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889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98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6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7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8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9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0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1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2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890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975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6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7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8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9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0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1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2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3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891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2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3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4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5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6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7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8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9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0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1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2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3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904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96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8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9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0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1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2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3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4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5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95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9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0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1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2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3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4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5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6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94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0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1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2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3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4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5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6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7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93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1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2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3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4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5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6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7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8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93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2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3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4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5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6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7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8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09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92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3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4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5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6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7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8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9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910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912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3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4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5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6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7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8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9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0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911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8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405757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8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9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0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1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2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3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4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5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6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7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8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9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0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71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86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8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9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0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1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2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3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4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72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857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8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9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0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1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2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3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4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5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73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4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5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6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7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8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9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0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1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2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3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4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5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86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84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0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1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2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3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4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5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6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7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83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1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2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3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4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5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6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7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8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83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2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3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4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5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6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7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8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9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82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3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4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5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6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7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8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9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0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81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4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5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6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7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8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9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0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1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80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5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6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7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8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9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0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1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2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794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5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6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7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8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9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0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1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2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93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19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405639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0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1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2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3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4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5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6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7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8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9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0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1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2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53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74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0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1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2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3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4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5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6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54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739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0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1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2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3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4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5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6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7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55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6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7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8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9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0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1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2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3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4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5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6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7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68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73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2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3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4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5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6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7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8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69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72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3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4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5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6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7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8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9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0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71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4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5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6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7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8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9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0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1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70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5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6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7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8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9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0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1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2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69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6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7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8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9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0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1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2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3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68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7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8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9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0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1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2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3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4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676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7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8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9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0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1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2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3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4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75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520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405521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2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3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4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5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6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7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8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9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0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1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2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3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4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35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63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2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3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4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5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6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7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8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36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621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2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3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4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5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6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7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8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9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37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8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9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0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1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2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3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4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5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6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7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8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9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550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61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4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5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6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7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8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9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0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1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60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5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6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7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8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9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0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1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2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59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6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7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8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9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0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1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2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3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58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7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8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9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0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1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2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3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4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57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8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9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0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1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2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3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4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5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56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9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0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1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2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3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4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5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6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558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59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0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1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2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3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4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5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6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57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405514" name="Text Box 877"/>
          <p:cNvSpPr txBox="1">
            <a:spLocks noChangeArrowheads="1"/>
          </p:cNvSpPr>
          <p:nvPr/>
        </p:nvSpPr>
        <p:spPr bwMode="auto">
          <a:xfrm>
            <a:off x="1339850" y="2808279"/>
            <a:ext cx="14710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err="1" smtClean="0">
                <a:solidFill>
                  <a:srgbClr val="000000"/>
                </a:solidFill>
              </a:rPr>
              <a:t>Textura</a:t>
            </a:r>
            <a:r>
              <a:rPr lang="en-US" sz="1600" b="1" dirty="0" smtClean="0">
                <a:solidFill>
                  <a:srgbClr val="000000"/>
                </a:solidFill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</a:rPr>
              <a:t>inițială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5515" name="Text Box 889"/>
          <p:cNvSpPr txBox="1">
            <a:spLocks noChangeArrowheads="1"/>
          </p:cNvSpPr>
          <p:nvPr/>
        </p:nvSpPr>
        <p:spPr bwMode="auto">
          <a:xfrm>
            <a:off x="5119695" y="3319461"/>
            <a:ext cx="1675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 smtClean="0">
                <a:solidFill>
                  <a:srgbClr val="000000"/>
                </a:solidFill>
              </a:rPr>
              <a:t>Imagine </a:t>
            </a:r>
            <a:r>
              <a:rPr lang="en-US" sz="1600" b="1" dirty="0" err="1" smtClean="0">
                <a:solidFill>
                  <a:srgbClr val="000000"/>
                </a:solidFill>
              </a:rPr>
              <a:t>generată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61" name="TextBox 860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059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</a:rPr>
              <a:t>Detectarea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liniilor</a:t>
            </a:r>
            <a:endParaRPr lang="en-US" dirty="0">
              <a:latin typeface="Arial" charset="0"/>
            </a:endParaRP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99" y="1311275"/>
            <a:ext cx="6024563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>
                <a:latin typeface="Arial" charset="0"/>
              </a:rPr>
              <a:t>d</a:t>
            </a:r>
            <a:r>
              <a:rPr lang="en-US" sz="2400" dirty="0" smtClean="0">
                <a:latin typeface="Arial" charset="0"/>
              </a:rPr>
              <a:t>ate </a:t>
            </a:r>
            <a:r>
              <a:rPr lang="en-US" sz="2400" dirty="0" err="1" smtClean="0">
                <a:latin typeface="Arial" charset="0"/>
              </a:rPr>
              <a:t>fiind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câteva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puncte</a:t>
            </a:r>
            <a:r>
              <a:rPr lang="en-US" sz="2400" dirty="0" smtClean="0">
                <a:latin typeface="Arial" charset="0"/>
              </a:rPr>
              <a:t> care </a:t>
            </a:r>
            <a:r>
              <a:rPr lang="en-US" sz="2400" dirty="0" err="1" smtClean="0">
                <a:latin typeface="Arial" charset="0"/>
              </a:rPr>
              <a:t>aparțin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unei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, cum </a:t>
            </a:r>
            <a:r>
              <a:rPr lang="en-US" sz="2400" dirty="0" err="1" smtClean="0">
                <a:latin typeface="Arial" charset="0"/>
              </a:rPr>
              <a:t>găsim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linia</a:t>
            </a:r>
            <a:r>
              <a:rPr lang="en-US" sz="2400" dirty="0" smtClean="0">
                <a:latin typeface="Arial" charset="0"/>
              </a:rPr>
              <a:t>?</a:t>
            </a:r>
            <a:endParaRPr lang="en-US" sz="2400" dirty="0">
              <a:latin typeface="Arial" charset="0"/>
            </a:endParaRPr>
          </a:p>
          <a:p>
            <a:pPr eaLnBrk="1" hangingPunct="1"/>
            <a:r>
              <a:rPr lang="en-US" sz="2400" dirty="0" err="1" smtClean="0">
                <a:latin typeface="Arial" charset="0"/>
              </a:rPr>
              <a:t>c</a:t>
            </a:r>
            <a:r>
              <a:rPr lang="en-US" sz="2400" dirty="0" err="1">
                <a:latin typeface="Arial" charset="0"/>
              </a:rPr>
              <a:t>â</a:t>
            </a:r>
            <a:r>
              <a:rPr lang="en-US" sz="2400" dirty="0" err="1" smtClean="0">
                <a:latin typeface="Arial" charset="0"/>
              </a:rPr>
              <a:t>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sunt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în</a:t>
            </a:r>
            <a:r>
              <a:rPr lang="en-US" sz="2400" dirty="0" smtClean="0">
                <a:latin typeface="Arial" charset="0"/>
              </a:rPr>
              <a:t> imagine?</a:t>
            </a:r>
          </a:p>
          <a:p>
            <a:pPr eaLnBrk="1" hangingPunct="1"/>
            <a:r>
              <a:rPr lang="en-US" sz="2400" dirty="0" err="1" smtClean="0">
                <a:latin typeface="Arial" charset="0"/>
              </a:rPr>
              <a:t>fiecare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puncte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cărei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linii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aparține</a:t>
            </a:r>
            <a:r>
              <a:rPr lang="en-US" sz="2400" dirty="0" smtClean="0">
                <a:latin typeface="Arial" charset="0"/>
              </a:rPr>
              <a:t>?</a:t>
            </a:r>
            <a:endParaRPr lang="en-US" sz="2400" dirty="0">
              <a:latin typeface="Arial" charset="0"/>
            </a:endParaRPr>
          </a:p>
          <a:p>
            <a:pPr eaLnBrk="1" hangingPunct="1"/>
            <a:endParaRPr lang="en-US" sz="2400" dirty="0">
              <a:latin typeface="Arial" charset="0"/>
            </a:endParaRPr>
          </a:p>
          <a:p>
            <a:pPr eaLnBrk="1" hangingPunct="1"/>
            <a:r>
              <a:rPr lang="en-US" sz="2400" b="1" dirty="0" err="1" smtClean="0">
                <a:latin typeface="Arial" charset="0"/>
              </a:rPr>
              <a:t>Transformata</a:t>
            </a:r>
            <a:r>
              <a:rPr lang="en-US" sz="2400" b="1" dirty="0" smtClean="0">
                <a:latin typeface="Arial" charset="0"/>
              </a:rPr>
              <a:t> Hough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este</a:t>
            </a:r>
            <a:r>
              <a:rPr lang="en-US" sz="2400" dirty="0" smtClean="0">
                <a:latin typeface="Arial" charset="0"/>
              </a:rPr>
              <a:t> o </a:t>
            </a:r>
            <a:r>
              <a:rPr lang="en-US" sz="2400" dirty="0" err="1" smtClean="0">
                <a:latin typeface="Arial" charset="0"/>
              </a:rPr>
              <a:t>tehnică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bazată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pe</a:t>
            </a:r>
            <a:r>
              <a:rPr lang="en-US" sz="2400" dirty="0" smtClean="0">
                <a:latin typeface="Arial" charset="0"/>
              </a:rPr>
              <a:t> “</a:t>
            </a:r>
            <a:r>
              <a:rPr lang="en-US" sz="2400" dirty="0" err="1" smtClean="0">
                <a:latin typeface="Arial" charset="0"/>
              </a:rPr>
              <a:t>votare</a:t>
            </a:r>
            <a:r>
              <a:rPr lang="en-US" sz="2400" dirty="0" smtClean="0">
                <a:latin typeface="Arial" charset="0"/>
              </a:rPr>
              <a:t>” care </a:t>
            </a:r>
            <a:r>
              <a:rPr lang="en-US" sz="2400" dirty="0" err="1" smtClean="0">
                <a:latin typeface="Arial" charset="0"/>
              </a:rPr>
              <a:t>răspunde</a:t>
            </a:r>
            <a:r>
              <a:rPr lang="en-US" sz="2400" dirty="0" smtClean="0">
                <a:latin typeface="Arial" charset="0"/>
              </a:rPr>
              <a:t> la </a:t>
            </a:r>
            <a:r>
              <a:rPr lang="en-US" sz="2400" dirty="0" err="1" smtClean="0">
                <a:latin typeface="Arial" charset="0"/>
              </a:rPr>
              <a:t>aceste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întrebări</a:t>
            </a:r>
            <a:r>
              <a:rPr lang="en-US" sz="2400" dirty="0">
                <a:latin typeface="Arial" charset="0"/>
              </a:rPr>
              <a:t>.</a:t>
            </a:r>
          </a:p>
          <a:p>
            <a:pPr lvl="1" eaLnBrk="1" hangingPunct="1">
              <a:buFontTx/>
              <a:buNone/>
            </a:pPr>
            <a:r>
              <a:rPr lang="en-US" sz="2000" dirty="0" err="1" smtClean="0">
                <a:latin typeface="Arial" charset="0"/>
              </a:rPr>
              <a:t>Ideea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principală</a:t>
            </a:r>
            <a:r>
              <a:rPr lang="en-US" sz="2000" dirty="0" smtClean="0">
                <a:latin typeface="Arial" charset="0"/>
              </a:rPr>
              <a:t>: </a:t>
            </a:r>
            <a:endParaRPr lang="en-US" sz="2000" dirty="0">
              <a:latin typeface="Arial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</a:rPr>
              <a:t>1.  </a:t>
            </a:r>
            <a:r>
              <a:rPr lang="en-US" sz="2000" dirty="0" err="1">
                <a:latin typeface="Arial" charset="0"/>
              </a:rPr>
              <a:t>î</a:t>
            </a:r>
            <a:r>
              <a:rPr lang="en-US" sz="2000" dirty="0" err="1" smtClean="0">
                <a:latin typeface="Arial" charset="0"/>
              </a:rPr>
              <a:t>nregistrează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toate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liniile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posibile</a:t>
            </a:r>
            <a:r>
              <a:rPr lang="en-US" sz="2000" dirty="0" smtClean="0">
                <a:latin typeface="Arial" charset="0"/>
              </a:rPr>
              <a:t> care pot </a:t>
            </a:r>
            <a:r>
              <a:rPr lang="en-US" sz="2000" dirty="0" err="1" smtClean="0">
                <a:latin typeface="Arial" charset="0"/>
              </a:rPr>
              <a:t>conține</a:t>
            </a:r>
            <a:r>
              <a:rPr lang="en-US" sz="2000" dirty="0" smtClean="0">
                <a:latin typeface="Arial" charset="0"/>
              </a:rPr>
              <a:t> un </a:t>
            </a:r>
            <a:r>
              <a:rPr lang="en-US" sz="2000" dirty="0" err="1" smtClean="0">
                <a:latin typeface="Arial" charset="0"/>
              </a:rPr>
              <a:t>punct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detectat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ca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fiind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edgel</a:t>
            </a:r>
            <a:r>
              <a:rPr lang="en-US" sz="2000" dirty="0" smtClean="0">
                <a:latin typeface="Arial" charset="0"/>
              </a:rPr>
              <a:t>.</a:t>
            </a:r>
            <a:endParaRPr lang="en-US" sz="2000" dirty="0">
              <a:latin typeface="Arial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>
                <a:latin typeface="Arial" charset="0"/>
              </a:rPr>
              <a:t>2.  </a:t>
            </a:r>
            <a:r>
              <a:rPr lang="en-US" sz="2000" dirty="0" err="1">
                <a:latin typeface="Arial" charset="0"/>
              </a:rPr>
              <a:t>g</a:t>
            </a:r>
            <a:r>
              <a:rPr lang="en-US" sz="2000" dirty="0" err="1" smtClean="0">
                <a:latin typeface="Arial" charset="0"/>
              </a:rPr>
              <a:t>ăsește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linia</a:t>
            </a:r>
            <a:r>
              <a:rPr lang="en-US" sz="2000" dirty="0" smtClean="0">
                <a:latin typeface="Arial" charset="0"/>
              </a:rPr>
              <a:t> care </a:t>
            </a:r>
            <a:r>
              <a:rPr lang="en-US" sz="2000" dirty="0" err="1" smtClean="0">
                <a:latin typeface="Arial" charset="0"/>
              </a:rPr>
              <a:t>primește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cele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mai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multe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voturi</a:t>
            </a:r>
            <a:r>
              <a:rPr lang="en-US" sz="2000" dirty="0" smtClean="0">
                <a:latin typeface="Arial" charset="0"/>
              </a:rPr>
              <a:t>.</a:t>
            </a:r>
            <a:endParaRPr lang="en-US" sz="2000" dirty="0">
              <a:latin typeface="Arial" charset="0"/>
            </a:endParaRPr>
          </a:p>
        </p:txBody>
      </p:sp>
      <p:pic>
        <p:nvPicPr>
          <p:cNvPr id="106499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26797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8001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4597400"/>
            <a:ext cx="1789112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373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4749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Dimensiunea</a:t>
            </a:r>
            <a:r>
              <a:rPr lang="en-US" dirty="0" smtClean="0"/>
              <a:t> </a:t>
            </a:r>
            <a:r>
              <a:rPr lang="en-US" dirty="0" err="1" smtClean="0"/>
              <a:t>ferestrei</a:t>
            </a:r>
            <a:r>
              <a:rPr lang="en-US" dirty="0" smtClean="0"/>
              <a:t> </a:t>
            </a:r>
            <a:r>
              <a:rPr lang="en-US" dirty="0" err="1" smtClean="0"/>
              <a:t>vecinătății</a:t>
            </a:r>
            <a:endParaRPr lang="en-US" dirty="0" smtClean="0"/>
          </a:p>
        </p:txBody>
      </p:sp>
      <p:pic>
        <p:nvPicPr>
          <p:cNvPr id="409602" name="Picture 3"/>
          <p:cNvPicPr>
            <a:picLocks noChangeAspect="1" noChangeArrowheads="1"/>
          </p:cNvPicPr>
          <p:nvPr/>
        </p:nvPicPr>
        <p:blipFill>
          <a:blip r:embed="rId3" cstate="print"/>
          <a:srcRect l="15591" t="19356" r="16129" b="18817"/>
          <a:stretch>
            <a:fillRect/>
          </a:stretch>
        </p:blipFill>
        <p:spPr bwMode="auto">
          <a:xfrm>
            <a:off x="3187700" y="2057400"/>
            <a:ext cx="1612900" cy="14605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3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7864" r="6667" b="8388"/>
          <a:stretch>
            <a:fillRect/>
          </a:stretch>
        </p:blipFill>
        <p:spPr bwMode="auto">
          <a:xfrm>
            <a:off x="266700" y="4473575"/>
            <a:ext cx="2654300" cy="2028825"/>
          </a:xfrm>
          <a:prstGeom prst="rect">
            <a:avLst/>
          </a:prstGeom>
          <a:noFill/>
          <a:ln w="76200" cmpd="sng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409604" name="Picture 5"/>
          <p:cNvPicPr>
            <a:picLocks noChangeAspect="1" noChangeArrowheads="1"/>
          </p:cNvPicPr>
          <p:nvPr/>
        </p:nvPicPr>
        <p:blipFill>
          <a:blip r:embed="rId3" cstate="print"/>
          <a:srcRect l="16666" t="20268" r="19048" b="18927"/>
          <a:stretch>
            <a:fillRect/>
          </a:stretch>
        </p:blipFill>
        <p:spPr bwMode="auto">
          <a:xfrm>
            <a:off x="1168400" y="2501900"/>
            <a:ext cx="685800" cy="6477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409605" name="Rectangle 6"/>
          <p:cNvSpPr>
            <a:spLocks noChangeArrowheads="1"/>
          </p:cNvSpPr>
          <p:nvPr/>
        </p:nvSpPr>
        <p:spPr bwMode="auto">
          <a:xfrm>
            <a:off x="3810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09606" name="Line 7"/>
          <p:cNvSpPr>
            <a:spLocks noChangeShapeType="1"/>
          </p:cNvSpPr>
          <p:nvPr/>
        </p:nvSpPr>
        <p:spPr bwMode="auto">
          <a:xfrm flipH="1">
            <a:off x="1371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162300" y="2590800"/>
            <a:ext cx="2667000" cy="3911600"/>
            <a:chOff x="1992" y="1632"/>
            <a:chExt cx="1680" cy="2464"/>
          </a:xfrm>
        </p:grpSpPr>
        <p:pic>
          <p:nvPicPr>
            <p:cNvPr id="40961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 l="6250" t="7864" r="6250" b="8388"/>
            <a:stretch>
              <a:fillRect/>
            </a:stretch>
          </p:blipFill>
          <p:spPr bwMode="auto">
            <a:xfrm>
              <a:off x="1992" y="2818"/>
              <a:ext cx="1680" cy="1278"/>
            </a:xfrm>
            <a:prstGeom prst="rect">
              <a:avLst/>
            </a:prstGeom>
            <a:noFill/>
            <a:ln w="76200" cmpd="sng">
              <a:solidFill>
                <a:srgbClr val="00FF00"/>
              </a:solidFill>
              <a:miter lim="800000"/>
              <a:headEnd/>
              <a:tailEnd/>
            </a:ln>
          </p:spPr>
        </p:pic>
        <p:sp>
          <p:nvSpPr>
            <p:cNvPr id="409619" name="Rectangle 10"/>
            <p:cNvSpPr>
              <a:spLocks noChangeArrowheads="1"/>
            </p:cNvSpPr>
            <p:nvPr/>
          </p:nvSpPr>
          <p:spPr bwMode="auto">
            <a:xfrm>
              <a:off x="2400" y="1632"/>
              <a:ext cx="288" cy="2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20" name="Line 11"/>
            <p:cNvSpPr>
              <a:spLocks noChangeShapeType="1"/>
            </p:cNvSpPr>
            <p:nvPr/>
          </p:nvSpPr>
          <p:spPr bwMode="auto">
            <a:xfrm>
              <a:off x="2544" y="1920"/>
              <a:ext cx="0" cy="86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10000" y="2590800"/>
            <a:ext cx="4902200" cy="3911600"/>
            <a:chOff x="2400" y="1632"/>
            <a:chExt cx="3088" cy="2464"/>
          </a:xfrm>
        </p:grpSpPr>
        <p:pic>
          <p:nvPicPr>
            <p:cNvPr id="409615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l="6250" t="7869" r="6667" b="8394"/>
            <a:stretch>
              <a:fillRect/>
            </a:stretch>
          </p:blipFill>
          <p:spPr bwMode="auto">
            <a:xfrm>
              <a:off x="3816" y="2819"/>
              <a:ext cx="1672" cy="1277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409616" name="Rectangle 14"/>
            <p:cNvSpPr>
              <a:spLocks noChangeArrowheads="1"/>
            </p:cNvSpPr>
            <p:nvPr/>
          </p:nvSpPr>
          <p:spPr bwMode="auto">
            <a:xfrm>
              <a:off x="2400" y="1632"/>
              <a:ext cx="384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7" name="Line 15"/>
            <p:cNvSpPr>
              <a:spLocks noChangeShapeType="1"/>
            </p:cNvSpPr>
            <p:nvPr/>
          </p:nvSpPr>
          <p:spPr bwMode="auto">
            <a:xfrm>
              <a:off x="2688" y="2016"/>
              <a:ext cx="115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0000" y="2185988"/>
            <a:ext cx="4902200" cy="2030412"/>
            <a:chOff x="2400" y="1377"/>
            <a:chExt cx="3088" cy="1279"/>
          </a:xfrm>
        </p:grpSpPr>
        <p:pic>
          <p:nvPicPr>
            <p:cNvPr id="409612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 l="6250" t="7858" r="6667" b="8383"/>
            <a:stretch>
              <a:fillRect/>
            </a:stretch>
          </p:blipFill>
          <p:spPr bwMode="auto">
            <a:xfrm>
              <a:off x="3816" y="1377"/>
              <a:ext cx="1672" cy="1279"/>
            </a:xfrm>
            <a:prstGeom prst="rect">
              <a:avLst/>
            </a:prstGeom>
            <a:noFill/>
            <a:ln w="76200" cmpd="sng">
              <a:solidFill>
                <a:srgbClr val="FF00FF"/>
              </a:solidFill>
              <a:miter lim="800000"/>
              <a:headEnd/>
              <a:tailEnd/>
            </a:ln>
          </p:spPr>
        </p:pic>
        <p:sp>
          <p:nvSpPr>
            <p:cNvPr id="409613" name="Rectangle 18"/>
            <p:cNvSpPr>
              <a:spLocks noChangeArrowheads="1"/>
            </p:cNvSpPr>
            <p:nvPr/>
          </p:nvSpPr>
          <p:spPr bwMode="auto">
            <a:xfrm>
              <a:off x="2400" y="1632"/>
              <a:ext cx="528" cy="48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4" name="Line 19"/>
            <p:cNvSpPr>
              <a:spLocks noChangeShapeType="1"/>
            </p:cNvSpPr>
            <p:nvPr/>
          </p:nvSpPr>
          <p:spPr bwMode="auto">
            <a:xfrm>
              <a:off x="2928" y="1872"/>
              <a:ext cx="86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10" name="Text Box 20"/>
          <p:cNvSpPr txBox="1">
            <a:spLocks noChangeArrowheads="1"/>
          </p:cNvSpPr>
          <p:nvPr/>
        </p:nvSpPr>
        <p:spPr bwMode="auto">
          <a:xfrm>
            <a:off x="1219200" y="21336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4042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7772400" cy="1143000"/>
          </a:xfrm>
        </p:spPr>
        <p:txBody>
          <a:bodyPr lIns="0" tIns="0" rIns="0" bIns="0"/>
          <a:lstStyle/>
          <a:p>
            <a:r>
              <a:rPr lang="en-US" dirty="0" err="1" smtClean="0"/>
              <a:t>Dimensiunea</a:t>
            </a:r>
            <a:r>
              <a:rPr lang="en-US" dirty="0" smtClean="0"/>
              <a:t> </a:t>
            </a:r>
            <a:r>
              <a:rPr lang="en-US" dirty="0" err="1" smtClean="0"/>
              <a:t>ferestrei</a:t>
            </a:r>
            <a:r>
              <a:rPr lang="en-US" dirty="0" smtClean="0"/>
              <a:t> </a:t>
            </a:r>
            <a:r>
              <a:rPr lang="en-US" dirty="0" err="1" smtClean="0"/>
              <a:t>vecinătății</a:t>
            </a:r>
            <a:endParaRPr lang="en-GB" dirty="0" smtClean="0"/>
          </a:p>
        </p:txBody>
      </p:sp>
      <p:pic>
        <p:nvPicPr>
          <p:cNvPr id="4116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657225"/>
            <a:ext cx="635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1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6020" r="6250" b="5869"/>
          <a:stretch>
            <a:fillRect/>
          </a:stretch>
        </p:blipFill>
        <p:spPr bwMode="auto">
          <a:xfrm>
            <a:off x="514350" y="1495425"/>
            <a:ext cx="186690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2" name="Picture 5"/>
          <p:cNvPicPr>
            <a:picLocks noChangeAspect="1" noChangeArrowheads="1"/>
          </p:cNvPicPr>
          <p:nvPr/>
        </p:nvPicPr>
        <p:blipFill>
          <a:blip r:embed="rId5" cstate="print"/>
          <a:srcRect l="5807" t="5910" r="6702" b="5910"/>
          <a:stretch>
            <a:fillRect/>
          </a:stretch>
        </p:blipFill>
        <p:spPr bwMode="auto">
          <a:xfrm>
            <a:off x="2562225" y="1492250"/>
            <a:ext cx="1865313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3" name="Picture 6"/>
          <p:cNvPicPr>
            <a:picLocks noChangeAspect="1" noChangeArrowheads="1"/>
          </p:cNvPicPr>
          <p:nvPr/>
        </p:nvPicPr>
        <p:blipFill>
          <a:blip r:embed="rId6" cstate="print"/>
          <a:srcRect l="5807" t="5910" r="7149" b="5910"/>
          <a:stretch>
            <a:fillRect/>
          </a:stretch>
        </p:blipFill>
        <p:spPr bwMode="auto">
          <a:xfrm>
            <a:off x="4621213" y="1492250"/>
            <a:ext cx="1855787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4" name="Picture 7"/>
          <p:cNvPicPr>
            <a:picLocks noChangeAspect="1" noChangeArrowheads="1"/>
          </p:cNvPicPr>
          <p:nvPr/>
        </p:nvPicPr>
        <p:blipFill>
          <a:blip r:embed="rId7" cstate="print"/>
          <a:srcRect l="5803" t="5905" r="7143" b="5905"/>
          <a:stretch>
            <a:fillRect/>
          </a:stretch>
        </p:blipFill>
        <p:spPr bwMode="auto">
          <a:xfrm>
            <a:off x="6677025" y="1492250"/>
            <a:ext cx="1857375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3578225"/>
            <a:ext cx="8382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6" name="Picture 9"/>
          <p:cNvPicPr>
            <a:picLocks noChangeAspect="1" noChangeArrowheads="1"/>
          </p:cNvPicPr>
          <p:nvPr/>
        </p:nvPicPr>
        <p:blipFill>
          <a:blip r:embed="rId9" cstate="print"/>
          <a:srcRect t="543" r="781" b="1628"/>
          <a:stretch>
            <a:fillRect/>
          </a:stretch>
        </p:blipFill>
        <p:spPr bwMode="auto">
          <a:xfrm>
            <a:off x="914400" y="4273550"/>
            <a:ext cx="241935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7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05200" y="4264025"/>
            <a:ext cx="2438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8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0" y="4264025"/>
            <a:ext cx="23701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59" name="Text Box 12"/>
          <p:cNvSpPr txBox="1">
            <a:spLocks noChangeArrowheads="1"/>
          </p:cNvSpPr>
          <p:nvPr/>
        </p:nvSpPr>
        <p:spPr bwMode="auto">
          <a:xfrm>
            <a:off x="898525" y="6137275"/>
            <a:ext cx="30768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err="1" smtClean="0"/>
              <a:t>Creştem</a:t>
            </a:r>
            <a:r>
              <a:rPr lang="en-US" dirty="0" smtClean="0"/>
              <a:t> </a:t>
            </a:r>
            <a:r>
              <a:rPr lang="en-US" dirty="0" err="1" smtClean="0"/>
              <a:t>dimensiunea</a:t>
            </a:r>
            <a:r>
              <a:rPr lang="en-US" dirty="0" smtClean="0"/>
              <a:t> </a:t>
            </a:r>
            <a:r>
              <a:rPr lang="en-US" dirty="0" err="1" smtClean="0"/>
              <a:t>ferestrei</a:t>
            </a:r>
            <a:endParaRPr lang="en-US" dirty="0"/>
          </a:p>
        </p:txBody>
      </p:sp>
      <p:sp>
        <p:nvSpPr>
          <p:cNvPr id="411660" name="Line 13"/>
          <p:cNvSpPr>
            <a:spLocks noChangeShapeType="1"/>
          </p:cNvSpPr>
          <p:nvPr/>
        </p:nvSpPr>
        <p:spPr bwMode="auto">
          <a:xfrm>
            <a:off x="4038600" y="6400800"/>
            <a:ext cx="3962400" cy="0"/>
          </a:xfrm>
          <a:prstGeom prst="line">
            <a:avLst/>
          </a:prstGeom>
          <a:noFill/>
          <a:ln w="38100">
            <a:solidFill>
              <a:srgbClr val="11B119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753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Freeform 2"/>
          <p:cNvSpPr>
            <a:spLocks noChangeArrowheads="1"/>
          </p:cNvSpPr>
          <p:nvPr/>
        </p:nvSpPr>
        <p:spPr bwMode="auto">
          <a:xfrm>
            <a:off x="2438400" y="2782888"/>
            <a:ext cx="376238" cy="427037"/>
          </a:xfrm>
          <a:custGeom>
            <a:avLst/>
            <a:gdLst>
              <a:gd name="T0" fmla="*/ 2147483647 w 1051"/>
              <a:gd name="T1" fmla="*/ 0 h 1192"/>
              <a:gd name="T2" fmla="*/ 2147483647 w 1051"/>
              <a:gd name="T3" fmla="*/ 0 h 1192"/>
              <a:gd name="T4" fmla="*/ 2147483647 w 1051"/>
              <a:gd name="T5" fmla="*/ 2147483647 h 1192"/>
              <a:gd name="T6" fmla="*/ 0 w 1051"/>
              <a:gd name="T7" fmla="*/ 2147483647 h 1192"/>
              <a:gd name="T8" fmla="*/ 2147483647 w 1051"/>
              <a:gd name="T9" fmla="*/ 2147483647 h 1192"/>
              <a:gd name="T10" fmla="*/ 2147483647 w 1051"/>
              <a:gd name="T11" fmla="*/ 2147483647 h 1192"/>
              <a:gd name="T12" fmla="*/ 2147483647 w 1051"/>
              <a:gd name="T13" fmla="*/ 2147483647 h 1192"/>
              <a:gd name="T14" fmla="*/ 2147483647 w 1051"/>
              <a:gd name="T15" fmla="*/ 0 h 11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192"/>
              <a:gd name="T26" fmla="*/ 1051 w 1051"/>
              <a:gd name="T27" fmla="*/ 1192 h 11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192">
                <a:moveTo>
                  <a:pt x="787" y="0"/>
                </a:moveTo>
                <a:lnTo>
                  <a:pt x="263" y="0"/>
                </a:lnTo>
                <a:lnTo>
                  <a:pt x="263" y="893"/>
                </a:lnTo>
                <a:lnTo>
                  <a:pt x="0" y="893"/>
                </a:lnTo>
                <a:lnTo>
                  <a:pt x="525" y="1191"/>
                </a:lnTo>
                <a:lnTo>
                  <a:pt x="1050" y="893"/>
                </a:lnTo>
                <a:lnTo>
                  <a:pt x="787" y="893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5746" name="Freeform 3"/>
          <p:cNvSpPr>
            <a:spLocks noChangeArrowheads="1"/>
          </p:cNvSpPr>
          <p:nvPr/>
        </p:nvSpPr>
        <p:spPr bwMode="auto">
          <a:xfrm>
            <a:off x="6477000" y="2768600"/>
            <a:ext cx="376238" cy="396875"/>
          </a:xfrm>
          <a:custGeom>
            <a:avLst/>
            <a:gdLst>
              <a:gd name="T0" fmla="*/ 2147483647 w 1050"/>
              <a:gd name="T1" fmla="*/ 0 h 1107"/>
              <a:gd name="T2" fmla="*/ 2147483647 w 1050"/>
              <a:gd name="T3" fmla="*/ 0 h 1107"/>
              <a:gd name="T4" fmla="*/ 2147483647 w 1050"/>
              <a:gd name="T5" fmla="*/ 2147483647 h 1107"/>
              <a:gd name="T6" fmla="*/ 0 w 1050"/>
              <a:gd name="T7" fmla="*/ 2147483647 h 1107"/>
              <a:gd name="T8" fmla="*/ 2147483647 w 1050"/>
              <a:gd name="T9" fmla="*/ 2147483647 h 1107"/>
              <a:gd name="T10" fmla="*/ 2147483647 w 1050"/>
              <a:gd name="T11" fmla="*/ 2147483647 h 1107"/>
              <a:gd name="T12" fmla="*/ 2147483647 w 1050"/>
              <a:gd name="T13" fmla="*/ 2147483647 h 1107"/>
              <a:gd name="T14" fmla="*/ 2147483647 w 1050"/>
              <a:gd name="T15" fmla="*/ 0 h 11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0"/>
              <a:gd name="T25" fmla="*/ 0 h 1107"/>
              <a:gd name="T26" fmla="*/ 1050 w 1050"/>
              <a:gd name="T27" fmla="*/ 1107 h 11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0" h="1107">
                <a:moveTo>
                  <a:pt x="787" y="0"/>
                </a:moveTo>
                <a:lnTo>
                  <a:pt x="262" y="0"/>
                </a:lnTo>
                <a:lnTo>
                  <a:pt x="262" y="829"/>
                </a:lnTo>
                <a:lnTo>
                  <a:pt x="0" y="829"/>
                </a:lnTo>
                <a:lnTo>
                  <a:pt x="524" y="1106"/>
                </a:lnTo>
                <a:lnTo>
                  <a:pt x="1049" y="829"/>
                </a:lnTo>
                <a:lnTo>
                  <a:pt x="787" y="829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4157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625" y="1633538"/>
            <a:ext cx="887413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238500"/>
            <a:ext cx="2978150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276600"/>
            <a:ext cx="3016250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5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3763" y="1639888"/>
            <a:ext cx="911225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751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96238" cy="990600"/>
          </a:xfrm>
        </p:spPr>
        <p:txBody>
          <a:bodyPr lIns="0" tIns="0" rIns="0" bIns="0"/>
          <a:lstStyle/>
          <a:p>
            <a:pPr eaLnBrk="1" hangingPunct="1">
              <a:lnSpc>
                <a:spcPct val="61000"/>
              </a:lnSpc>
              <a:spcBef>
                <a:spcPts val="963"/>
              </a:spcBef>
            </a:pPr>
            <a:r>
              <a:rPr lang="en-GB" dirty="0" err="1" smtClean="0"/>
              <a:t>Generarea</a:t>
            </a:r>
            <a:r>
              <a:rPr lang="en-GB" dirty="0" smtClean="0"/>
              <a:t> </a:t>
            </a:r>
            <a:r>
              <a:rPr lang="en-GB" dirty="0" err="1" smtClean="0"/>
              <a:t>texturii</a:t>
            </a:r>
            <a:r>
              <a:rPr lang="en-GB" dirty="0" smtClean="0"/>
              <a:t> - </a:t>
            </a:r>
            <a:r>
              <a:rPr lang="en-GB" dirty="0" err="1" smtClean="0"/>
              <a:t>rezultate</a:t>
            </a:r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1569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7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248025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938" y="1309688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248025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5163" y="1308100"/>
            <a:ext cx="146843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7798" name="Freeform 7"/>
          <p:cNvSpPr>
            <a:spLocks noChangeArrowheads="1"/>
          </p:cNvSpPr>
          <p:nvPr/>
        </p:nvSpPr>
        <p:spPr bwMode="auto">
          <a:xfrm>
            <a:off x="2209800" y="2782888"/>
            <a:ext cx="376238" cy="376237"/>
          </a:xfrm>
          <a:custGeom>
            <a:avLst/>
            <a:gdLst>
              <a:gd name="T0" fmla="*/ 2147483647 w 1051"/>
              <a:gd name="T1" fmla="*/ 0 h 1051"/>
              <a:gd name="T2" fmla="*/ 2147483647 w 1051"/>
              <a:gd name="T3" fmla="*/ 0 h 1051"/>
              <a:gd name="T4" fmla="*/ 2147483647 w 1051"/>
              <a:gd name="T5" fmla="*/ 2147483647 h 1051"/>
              <a:gd name="T6" fmla="*/ 0 w 1051"/>
              <a:gd name="T7" fmla="*/ 2147483647 h 1051"/>
              <a:gd name="T8" fmla="*/ 2147483647 w 1051"/>
              <a:gd name="T9" fmla="*/ 2147483647 h 1051"/>
              <a:gd name="T10" fmla="*/ 2147483647 w 1051"/>
              <a:gd name="T11" fmla="*/ 2147483647 h 1051"/>
              <a:gd name="T12" fmla="*/ 2147483647 w 1051"/>
              <a:gd name="T13" fmla="*/ 2147483647 h 1051"/>
              <a:gd name="T14" fmla="*/ 2147483647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7799" name="Freeform 8"/>
          <p:cNvSpPr>
            <a:spLocks noChangeArrowheads="1"/>
          </p:cNvSpPr>
          <p:nvPr/>
        </p:nvSpPr>
        <p:spPr bwMode="auto">
          <a:xfrm>
            <a:off x="6324600" y="2819400"/>
            <a:ext cx="376238" cy="360363"/>
          </a:xfrm>
          <a:custGeom>
            <a:avLst/>
            <a:gdLst>
              <a:gd name="T0" fmla="*/ 2147483647 w 1051"/>
              <a:gd name="T1" fmla="*/ 0 h 1006"/>
              <a:gd name="T2" fmla="*/ 2147483647 w 1051"/>
              <a:gd name="T3" fmla="*/ 0 h 1006"/>
              <a:gd name="T4" fmla="*/ 2147483647 w 1051"/>
              <a:gd name="T5" fmla="*/ 2147483647 h 1006"/>
              <a:gd name="T6" fmla="*/ 0 w 1051"/>
              <a:gd name="T7" fmla="*/ 2147483647 h 1006"/>
              <a:gd name="T8" fmla="*/ 2147483647 w 1051"/>
              <a:gd name="T9" fmla="*/ 2147483647 h 1006"/>
              <a:gd name="T10" fmla="*/ 2147483647 w 1051"/>
              <a:gd name="T11" fmla="*/ 2147483647 h 1006"/>
              <a:gd name="T12" fmla="*/ 2147483647 w 1051"/>
              <a:gd name="T13" fmla="*/ 2147483647 h 1006"/>
              <a:gd name="T14" fmla="*/ 2147483647 w 1051"/>
              <a:gd name="T15" fmla="*/ 0 h 10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06"/>
              <a:gd name="T26" fmla="*/ 1051 w 1051"/>
              <a:gd name="T27" fmla="*/ 1006 h 10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06">
                <a:moveTo>
                  <a:pt x="787" y="0"/>
                </a:moveTo>
                <a:lnTo>
                  <a:pt x="263" y="0"/>
                </a:lnTo>
                <a:lnTo>
                  <a:pt x="263" y="754"/>
                </a:lnTo>
                <a:lnTo>
                  <a:pt x="0" y="754"/>
                </a:lnTo>
                <a:lnTo>
                  <a:pt x="525" y="1005"/>
                </a:lnTo>
                <a:lnTo>
                  <a:pt x="1050" y="754"/>
                </a:lnTo>
                <a:lnTo>
                  <a:pt x="787" y="754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96238" cy="990600"/>
          </a:xfrm>
        </p:spPr>
        <p:txBody>
          <a:bodyPr lIns="0" tIns="0" rIns="0" bIns="0"/>
          <a:lstStyle/>
          <a:p>
            <a:pPr eaLnBrk="1" hangingPunct="1">
              <a:lnSpc>
                <a:spcPct val="61000"/>
              </a:lnSpc>
              <a:spcBef>
                <a:spcPts val="963"/>
              </a:spcBef>
            </a:pPr>
            <a:r>
              <a:rPr lang="en-GB" dirty="0" err="1" smtClean="0"/>
              <a:t>Generarea</a:t>
            </a:r>
            <a:r>
              <a:rPr lang="en-GB" dirty="0" smtClean="0"/>
              <a:t> </a:t>
            </a:r>
            <a:r>
              <a:rPr lang="en-GB" dirty="0" err="1" smtClean="0"/>
              <a:t>texturii</a:t>
            </a:r>
            <a:r>
              <a:rPr lang="en-GB" dirty="0" smtClean="0"/>
              <a:t> - </a:t>
            </a:r>
            <a:r>
              <a:rPr lang="en-GB" dirty="0" err="1" smtClean="0"/>
              <a:t>rezultate</a:t>
            </a:r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3830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863" y="993775"/>
            <a:ext cx="1722437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4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2947988"/>
            <a:ext cx="3452813" cy="36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43" name="Rectangle 8"/>
          <p:cNvSpPr>
            <a:spLocks noChangeArrowheads="1"/>
          </p:cNvSpPr>
          <p:nvPr/>
        </p:nvSpPr>
        <p:spPr bwMode="auto">
          <a:xfrm>
            <a:off x="609600" y="0"/>
            <a:ext cx="7996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1000"/>
              </a:lnSpc>
              <a:spcBef>
                <a:spcPts val="963"/>
              </a:spcBef>
            </a:pPr>
            <a:r>
              <a:rPr lang="en-GB" sz="4400" dirty="0" err="1" smtClean="0"/>
              <a:t>Generarea</a:t>
            </a:r>
            <a:r>
              <a:rPr lang="en-GB" sz="4400" dirty="0" smtClean="0"/>
              <a:t> </a:t>
            </a:r>
            <a:r>
              <a:rPr lang="en-GB" sz="4400" dirty="0" err="1" smtClean="0"/>
              <a:t>texturii</a:t>
            </a:r>
            <a:r>
              <a:rPr lang="en-GB" sz="4400" dirty="0" smtClean="0"/>
              <a:t> - </a:t>
            </a:r>
            <a:r>
              <a:rPr lang="en-GB" sz="4400" dirty="0" err="1" smtClean="0"/>
              <a:t>rezultate</a:t>
            </a:r>
            <a:endParaRPr lang="en-GB" sz="4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3258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 lIns="0" tIns="0" rIns="0" bIns="0"/>
          <a:lstStyle/>
          <a:p>
            <a:r>
              <a:rPr lang="en-GB" dirty="0" err="1" smtClean="0"/>
              <a:t>Cazuri</a:t>
            </a:r>
            <a:r>
              <a:rPr lang="en-GB" dirty="0" smtClean="0"/>
              <a:t> </a:t>
            </a:r>
            <a:r>
              <a:rPr lang="en-GB" dirty="0" err="1" smtClean="0"/>
              <a:t>nereuşite</a:t>
            </a:r>
            <a:endParaRPr lang="en-GB" dirty="0" smtClean="0"/>
          </a:p>
        </p:txBody>
      </p:sp>
      <p:pic>
        <p:nvPicPr>
          <p:cNvPr id="4218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9718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998788"/>
            <a:ext cx="3173413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1143000"/>
            <a:ext cx="1447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173163"/>
            <a:ext cx="1189038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1894" name="Freeform 7"/>
          <p:cNvSpPr>
            <a:spLocks noChangeArrowheads="1"/>
          </p:cNvSpPr>
          <p:nvPr/>
        </p:nvSpPr>
        <p:spPr bwMode="auto">
          <a:xfrm>
            <a:off x="2209800" y="25146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5" name="Freeform 8"/>
          <p:cNvSpPr>
            <a:spLocks noChangeArrowheads="1"/>
          </p:cNvSpPr>
          <p:nvPr/>
        </p:nvSpPr>
        <p:spPr bwMode="auto">
          <a:xfrm>
            <a:off x="6248400" y="25146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6" name="Text Box 9"/>
          <p:cNvSpPr txBox="1">
            <a:spLocks noChangeArrowheads="1"/>
          </p:cNvSpPr>
          <p:nvPr/>
        </p:nvSpPr>
        <p:spPr bwMode="auto">
          <a:xfrm>
            <a:off x="1371600" y="6101636"/>
            <a:ext cx="26015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/>
              <a:t>t</a:t>
            </a:r>
            <a:r>
              <a:rPr lang="en-US" sz="2400" dirty="0" err="1" smtClean="0"/>
              <a:t>exteli</a:t>
            </a:r>
            <a:r>
              <a:rPr lang="en-US" sz="2400" dirty="0" smtClean="0"/>
              <a:t> care nu </a:t>
            </a:r>
            <a:r>
              <a:rPr lang="en-US" sz="2400" dirty="0" err="1" smtClean="0"/>
              <a:t>sunt</a:t>
            </a:r>
            <a:endParaRPr lang="en-US" sz="2400" dirty="0" smtClean="0"/>
          </a:p>
          <a:p>
            <a:pPr eaLnBrk="0" hangingPunct="0"/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textura</a:t>
            </a:r>
            <a:r>
              <a:rPr lang="en-US" sz="2400" dirty="0" smtClean="0"/>
              <a:t> </a:t>
            </a:r>
            <a:r>
              <a:rPr lang="en-US" sz="2400" dirty="0" err="1" smtClean="0"/>
              <a:t>inițială</a:t>
            </a:r>
            <a:endParaRPr lang="en-US" sz="2400" dirty="0"/>
          </a:p>
        </p:txBody>
      </p:sp>
      <p:sp>
        <p:nvSpPr>
          <p:cNvPr id="421897" name="Text Box 10"/>
          <p:cNvSpPr txBox="1">
            <a:spLocks noChangeArrowheads="1"/>
          </p:cNvSpPr>
          <p:nvPr/>
        </p:nvSpPr>
        <p:spPr bwMode="auto">
          <a:xfrm>
            <a:off x="5958416" y="6172200"/>
            <a:ext cx="11799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err="1" smtClean="0"/>
              <a:t>Copiază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911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8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1148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598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219200"/>
            <a:ext cx="2601913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7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50" y="-149225"/>
            <a:ext cx="7772400" cy="1371600"/>
          </a:xfrm>
        </p:spPr>
        <p:txBody>
          <a:bodyPr lIns="0" tIns="0" rIns="0" bIns="0"/>
          <a:lstStyle/>
          <a:p>
            <a:pPr eaLnBrk="1" hangingPunct="1"/>
            <a:r>
              <a:rPr lang="en-GB" dirty="0" err="1" smtClean="0"/>
              <a:t>Extrapolare</a:t>
            </a:r>
            <a:endParaRPr lang="en-GB" dirty="0" smtClean="0"/>
          </a:p>
        </p:txBody>
      </p:sp>
      <p:pic>
        <p:nvPicPr>
          <p:cNvPr id="42598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6688" y="1219200"/>
            <a:ext cx="2601912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9" name="AutoShape 6"/>
          <p:cNvSpPr>
            <a:spLocks noChangeArrowheads="1"/>
          </p:cNvSpPr>
          <p:nvPr/>
        </p:nvSpPr>
        <p:spPr bwMode="auto">
          <a:xfrm>
            <a:off x="3962400" y="23622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5990" name="AutoShape 7"/>
          <p:cNvSpPr>
            <a:spLocks noChangeArrowheads="1"/>
          </p:cNvSpPr>
          <p:nvPr/>
        </p:nvSpPr>
        <p:spPr bwMode="auto">
          <a:xfrm>
            <a:off x="3962400" y="52578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181600" y="1219200"/>
            <a:ext cx="3581400" cy="5432425"/>
            <a:chOff x="3264" y="768"/>
            <a:chExt cx="2256" cy="3422"/>
          </a:xfrm>
        </p:grpSpPr>
        <p:pic>
          <p:nvPicPr>
            <p:cNvPr id="425994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64" y="768"/>
              <a:ext cx="1639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5995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592"/>
              <a:ext cx="2256" cy="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2599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1148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286266" y="6591401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730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81" name="Group 2"/>
          <p:cNvGrpSpPr>
            <a:grpSpLocks/>
          </p:cNvGrpSpPr>
          <p:nvPr/>
        </p:nvGrpSpPr>
        <p:grpSpPr bwMode="auto">
          <a:xfrm>
            <a:off x="488950" y="1295400"/>
            <a:ext cx="3321050" cy="2227263"/>
            <a:chOff x="2852" y="973"/>
            <a:chExt cx="2092" cy="1403"/>
          </a:xfrm>
        </p:grpSpPr>
        <p:pic>
          <p:nvPicPr>
            <p:cNvPr id="430575" name="Picture 3" descr="ex2-part-larg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52" y="973"/>
              <a:ext cx="2092" cy="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576" name="Group 4"/>
            <p:cNvGrpSpPr>
              <a:grpSpLocks/>
            </p:cNvGrpSpPr>
            <p:nvPr/>
          </p:nvGrpSpPr>
          <p:grpSpPr bwMode="auto">
            <a:xfrm>
              <a:off x="3288" y="1296"/>
              <a:ext cx="1080" cy="648"/>
              <a:chOff x="3288" y="1296"/>
              <a:chExt cx="1080" cy="648"/>
            </a:xfrm>
          </p:grpSpPr>
          <p:sp>
            <p:nvSpPr>
              <p:cNvPr id="430834" name="Rectangle 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5" name="Rectangle 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6" name="Rectangle 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7" name="Rectangle 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8" name="Rectangle 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9" name="Rectangle 1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0" name="Rectangle 1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1" name="Rectangle 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2" name="Rectangle 1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3" name="Rectangle 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4" name="Rectangle 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5" name="Rectangle 1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6" name="Rectangle 1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7" name="Rectangle 1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48" name="Group 1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943" name="Rectangle 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4" name="Rectangle 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5" name="Rectangle 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6" name="Rectangle 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7" name="Rectangle 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8" name="Rectangle 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9" name="Rectangle 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0" name="Rectangle 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1" name="Rectangle 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49" name="Group 2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934" name="Rectangle 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5" name="Rectangle 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6" name="Rectangle 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7" name="Rectangle 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8" name="Rectangle 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9" name="Rectangle 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0" name="Rectangle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1" name="Rectangle 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2" name="Rectangle 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50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1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2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3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4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5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6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7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8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9" name="Rectangle 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0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1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2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863" name="Group 5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925" name="Rectangle 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6" name="Rectangle 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7" name="Rectangle 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8" name="Rectangle 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9" name="Rectangle 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0" name="Rectangle 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1" name="Rectangle 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2" name="Rectangle 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3" name="Rectangle 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4" name="Group 6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916" name="Rectangle 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7" name="Rectangle 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8" name="Rectangle 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9" name="Rectangle 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0" name="Rectangle 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1" name="Rectangle 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2" name="Rectangle 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3" name="Rectangle 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4" name="Rectangle 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5" name="Group 7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907" name="Rectangle 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8" name="Rectangle 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9" name="Rectangle 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0" name="Rectangle 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1" name="Rectangle 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2" name="Rectangle 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3" name="Rectangle 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4" name="Rectangle 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5" name="Rectangle 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6" name="Group 8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898" name="Rectangle 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9" name="Rectangle 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0" name="Rectangle 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1" name="Rectangle 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2" name="Rectangle 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3" name="Rectangle 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4" name="Rectangle 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5" name="Rectangle 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6" name="Rectangle 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7" name="Group 9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889" name="Rectangle 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0" name="Rectangle 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1" name="Rectangle 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2" name="Rectangle 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3" name="Rectangle 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4" name="Rectangle 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5" name="Rectangle 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6" name="Rectangle 1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7" name="Rectangle 1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8" name="Group 10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880" name="Rectangle 1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1" name="Rectangle 1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2" name="Rectangle 1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3" name="Rectangle 1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4" name="Rectangle 1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5" name="Rectangle 1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6" name="Rectangle 1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7" name="Rectangle 1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8" name="Rectangle 1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869" name="Group 11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871" name="Rectangle 1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2" name="Rectangle 1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3" name="Rectangle 1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4" name="Rectangle 1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5" name="Rectangle 1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6" name="Rectangle 1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7" name="Rectangle 1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8" name="Rectangle 1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9" name="Rectangle 1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70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577" name="Group 123"/>
            <p:cNvGrpSpPr>
              <a:grpSpLocks/>
            </p:cNvGrpSpPr>
            <p:nvPr/>
          </p:nvGrpSpPr>
          <p:grpSpPr bwMode="auto">
            <a:xfrm>
              <a:off x="3288" y="1296"/>
              <a:ext cx="1080" cy="1080"/>
              <a:chOff x="3384" y="1392"/>
              <a:chExt cx="1080" cy="1080"/>
            </a:xfrm>
          </p:grpSpPr>
          <p:grpSp>
            <p:nvGrpSpPr>
              <p:cNvPr id="430579" name="Group 124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430794" name="Group 12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25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6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7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8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9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0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1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2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3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5" name="Group 13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16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7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8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9" name="Rectangle 1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0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1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2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3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4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6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80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5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97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9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6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0" name="Group 165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430754" name="Group 16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85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6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7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8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9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0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1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2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5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76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7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8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9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0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1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2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3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4" name="Rectangle 1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6" name="Group 18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6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5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57" name="Group 19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5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6" name="Rectangle 2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1" name="Group 206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430714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45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6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7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8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9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0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1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2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5" name="Group 21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36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7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8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9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0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1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2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3" name="Rectangle 2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6" name="Group 22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2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5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717" name="Group 23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1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6" name="Rectangle 2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2" name="Group 247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430674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05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6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7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8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9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0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1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2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5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696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7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8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9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0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1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2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3" name="Rectangle 2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4" name="Rectangle 2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6" name="Group 268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8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677" name="Group 278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7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7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6" name="Rectangle 2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83" name="Group 288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30665" name="Rectangle 2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6" name="Rectangle 2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7" name="Rectangle 2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8" name="Rectangle 2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9" name="Rectangle 2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0" name="Rectangle 2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1" name="Rectangle 2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2" name="Rectangle 2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3" name="Rectangle 2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4" name="Group 298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30656" name="Rectangle 2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7" name="Rectangle 3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8" name="Rectangle 3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9" name="Rectangle 3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0" name="Rectangle 3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1" name="Rectangle 3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2" name="Rectangle 3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3" name="Rectangle 3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4" name="Rectangle 3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5" name="Group 308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3064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5" name="Rectangle 3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6" name="Group 318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3063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6" name="Rectangle 3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7" name="Group 328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3062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7" name="Rectangle 3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8" name="Group 338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3062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8" name="Rectangle 3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9" name="Group 348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3061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9" name="Rectangle 3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0" name="Group 358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3060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0" name="Rectangle 3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1" name="Group 368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3059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1" name="Rectangle 3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592" name="Rectangle 378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188219" name="Rectangle 379"/>
            <p:cNvSpPr>
              <a:spLocks noChangeArrowheads="1"/>
            </p:cNvSpPr>
            <p:nvPr/>
          </p:nvSpPr>
          <p:spPr bwMode="auto">
            <a:xfrm>
              <a:off x="3598" y="1728"/>
              <a:ext cx="242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p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</p:grpSp>
      <p:sp>
        <p:nvSpPr>
          <p:cNvPr id="430082" name="Rectangle 38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Generarea</a:t>
            </a:r>
            <a:r>
              <a:rPr lang="en-US" sz="4000" dirty="0" smtClean="0"/>
              <a:t> </a:t>
            </a:r>
            <a:r>
              <a:rPr lang="en-US" sz="4000" dirty="0" err="1" smtClean="0"/>
              <a:t>texturii</a:t>
            </a:r>
            <a:r>
              <a:rPr lang="en-US" sz="4000" dirty="0" smtClean="0"/>
              <a:t> la </a:t>
            </a:r>
            <a:r>
              <a:rPr lang="en-US" sz="4000" dirty="0" err="1" smtClean="0"/>
              <a:t>nivel</a:t>
            </a:r>
            <a:r>
              <a:rPr lang="en-US" sz="4000" dirty="0" smtClean="0"/>
              <a:t> de </a:t>
            </a:r>
            <a:r>
              <a:rPr lang="en-US" sz="4000" dirty="0" err="1" smtClean="0"/>
              <a:t>blocuri</a:t>
            </a:r>
            <a:endParaRPr lang="en-US" sz="4000" dirty="0" smtClean="0"/>
          </a:p>
        </p:txBody>
      </p:sp>
      <p:sp>
        <p:nvSpPr>
          <p:cNvPr id="430083" name="Rectangle 381"/>
          <p:cNvSpPr>
            <a:spLocks noGrp="1" noChangeArrowheads="1"/>
          </p:cNvSpPr>
          <p:nvPr>
            <p:ph type="body" idx="1"/>
          </p:nvPr>
        </p:nvSpPr>
        <p:spPr>
          <a:xfrm>
            <a:off x="304800" y="3962400"/>
            <a:ext cx="8686800" cy="609600"/>
          </a:xfrm>
        </p:spPr>
        <p:txBody>
          <a:bodyPr/>
          <a:lstStyle/>
          <a:p>
            <a:pPr eaLnBrk="1" hangingPunct="1">
              <a:spcBef>
                <a:spcPts val="700"/>
              </a:spcBef>
            </a:pPr>
            <a:r>
              <a:rPr lang="en-GB" sz="2900" u="sng" dirty="0" err="1" smtClean="0"/>
              <a:t>Observație</a:t>
            </a:r>
            <a:r>
              <a:rPr lang="en-GB" sz="2900" u="sng" dirty="0" smtClean="0"/>
              <a:t>:</a:t>
            </a:r>
            <a:r>
              <a:rPr lang="en-GB" sz="2900" dirty="0" smtClean="0"/>
              <a:t> </a:t>
            </a:r>
            <a:r>
              <a:rPr lang="en-GB" sz="2900" dirty="0" err="1" smtClean="0"/>
              <a:t>pixelii</a:t>
            </a:r>
            <a:r>
              <a:rPr lang="en-GB" sz="2900" dirty="0" smtClean="0"/>
              <a:t> </a:t>
            </a:r>
            <a:r>
              <a:rPr lang="en-GB" sz="2900" dirty="0" err="1" smtClean="0"/>
              <a:t>vecini</a:t>
            </a:r>
            <a:r>
              <a:rPr lang="en-GB" sz="2900" dirty="0" smtClean="0"/>
              <a:t> </a:t>
            </a:r>
            <a:r>
              <a:rPr lang="en-GB" sz="2900" dirty="0" err="1" smtClean="0"/>
              <a:t>sunt</a:t>
            </a:r>
            <a:r>
              <a:rPr lang="en-GB" sz="2900" dirty="0" smtClean="0"/>
              <a:t> </a:t>
            </a:r>
            <a:r>
              <a:rPr lang="en-GB" sz="2900" dirty="0" err="1" smtClean="0"/>
              <a:t>foarte</a:t>
            </a:r>
            <a:r>
              <a:rPr lang="en-GB" sz="2900" dirty="0" smtClean="0"/>
              <a:t> </a:t>
            </a:r>
            <a:r>
              <a:rPr lang="en-GB" sz="2900" dirty="0" err="1" smtClean="0"/>
              <a:t>corelați</a:t>
            </a:r>
            <a:endParaRPr lang="en-GB" sz="2900" dirty="0" smtClean="0"/>
          </a:p>
        </p:txBody>
      </p:sp>
      <p:grpSp>
        <p:nvGrpSpPr>
          <p:cNvPr id="430084" name="Group 382"/>
          <p:cNvGrpSpPr>
            <a:grpSpLocks/>
          </p:cNvGrpSpPr>
          <p:nvPr/>
        </p:nvGrpSpPr>
        <p:grpSpPr bwMode="auto">
          <a:xfrm>
            <a:off x="5911850" y="1447800"/>
            <a:ext cx="2546350" cy="1844675"/>
            <a:chOff x="412" y="1067"/>
            <a:chExt cx="1604" cy="1162"/>
          </a:xfrm>
        </p:grpSpPr>
        <p:pic>
          <p:nvPicPr>
            <p:cNvPr id="430098" name="Picture 383" descr="ex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" y="1125"/>
              <a:ext cx="1536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099" name="Group 384"/>
            <p:cNvGrpSpPr>
              <a:grpSpLocks noChangeAspect="1"/>
            </p:cNvGrpSpPr>
            <p:nvPr/>
          </p:nvGrpSpPr>
          <p:grpSpPr bwMode="auto">
            <a:xfrm>
              <a:off x="702" y="1680"/>
              <a:ext cx="432" cy="262"/>
              <a:chOff x="3288" y="1296"/>
              <a:chExt cx="1080" cy="648"/>
            </a:xfrm>
          </p:grpSpPr>
          <p:sp>
            <p:nvSpPr>
              <p:cNvPr id="430457" name="Rectangle 38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8" name="Rectangle 38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9" name="Rectangle 38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0" name="Rectangle 38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1" name="Rectangle 38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2" name="Rectangle 39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3" name="Rectangle 39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4" name="Rectangle 39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5" name="Rectangle 39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6" name="Rectangle 39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7" name="Rectangle 39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8" name="Rectangle 39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9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0" name="Rectangle 39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71" name="Group 39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566" name="Rectangle 4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7" name="Rectangle 4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8" name="Rectangle 4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9" name="Rectangle 4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0" name="Rectangle 4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1" name="Rectangle 4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2" name="Rectangle 4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3" name="Rectangle 4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4" name="Rectangle 4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72" name="Group 40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557" name="Rectangle 4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8" name="Rectangle 4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9" name="Rectangle 4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0" name="Rectangle 4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1" name="Rectangle 4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2" name="Rectangle 4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3" name="Rectangle 4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73" name="Rectangle 41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4" name="Rectangle 42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5" name="Rectangle 42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6" name="Rectangle 42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7" name="Rectangle 42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8" name="Rectangle 42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9" name="Rectangle 42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0" name="Rectangle 42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1" name="Rectangle 42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2" name="Rectangle 42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3" name="Rectangle 42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4" name="Rectangle 43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5" name="Rectangle 43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486" name="Group 43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548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9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0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1" name="Rectangle 4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2" name="Rectangle 4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3" name="Rectangle 4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4" name="Rectangle 4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5" name="Rectangle 4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6" name="Rectangle 4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7" name="Group 44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539" name="Rectangle 4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0" name="Rectangle 4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1" name="Rectangle 4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2" name="Rectangle 4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3" name="Rectangle 4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4" name="Rectangle 4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5" name="Rectangle 4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8" name="Group 45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530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1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2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3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4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5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6" name="Rectangle 4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89" name="Group 46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521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2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3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4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5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6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7" name="Rectangle 4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0" name="Group 47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512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3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4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5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6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7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8" name="Rectangle 4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1" name="Group 48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503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4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5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6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7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8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9" name="Rectangle 4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492" name="Group 49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494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5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6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7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8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9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0" name="Rectangle 4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93" name="Rectangle 50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0" name="Group 503"/>
            <p:cNvGrpSpPr>
              <a:grpSpLocks noChangeAspect="1"/>
            </p:cNvGrpSpPr>
            <p:nvPr/>
          </p:nvGrpSpPr>
          <p:grpSpPr bwMode="auto">
            <a:xfrm>
              <a:off x="1584" y="1882"/>
              <a:ext cx="432" cy="262"/>
              <a:chOff x="3288" y="1296"/>
              <a:chExt cx="1080" cy="648"/>
            </a:xfrm>
          </p:grpSpPr>
          <p:sp>
            <p:nvSpPr>
              <p:cNvPr id="430339" name="Rectangle 50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0" name="Rectangle 50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1" name="Rectangle 50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2" name="Rectangle 50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3" name="Rectangle 508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4" name="Rectangle 509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5" name="Rectangle 510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6" name="Rectangle 51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7" name="Rectangle 5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8" name="Rectangle 5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9" name="Rectangle 5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0" name="Rectangle 5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1" name="Rectangle 51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2" name="Rectangle 51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53" name="Group 518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448" name="Rectangle 5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9" name="Rectangle 5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0" name="Rectangle 5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1" name="Rectangle 5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2" name="Rectangle 5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3" name="Rectangle 5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4" name="Rectangle 5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5" name="Rectangle 5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6" name="Rectangle 5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54" name="Group 528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439" name="Rectangle 5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0" name="Rectangle 5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1" name="Rectangle 5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2" name="Rectangle 5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3" name="Rectangle 5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4" name="Rectangle 5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5" name="Rectangle 5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55" name="Rectangle 538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6" name="Rectangle 53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7" name="Rectangle 5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8" name="Rectangle 5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9" name="Rectangle 5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0" name="Rectangle 5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1" name="Rectangle 54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2" name="Rectangle 54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3" name="Rectangle 54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4" name="Rectangle 54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5" name="Rectangle 5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6" name="Rectangle 549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7" name="Rectangle 55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368" name="Group 551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430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1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2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3" name="Rectangle 5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4" name="Rectangle 5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5" name="Rectangle 5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6" name="Rectangle 5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7" name="Rectangle 5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8" name="Rectangle 5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69" name="Group 561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421" name="Rectangle 5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2" name="Rectangle 5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3" name="Rectangle 5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4" name="Rectangle 5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5" name="Rectangle 5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6" name="Rectangle 5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7" name="Rectangle 5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0" name="Group 571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412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3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4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5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6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7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8" name="Rectangle 5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1" name="Group 581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403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4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5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6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7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8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9" name="Rectangle 5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2" name="Group 591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394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5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6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7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8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9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0" name="Rectangle 5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3" name="Group 601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385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6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7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8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9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0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1" name="Rectangle 6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374" name="Group 611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376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7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8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9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0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1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2" name="Rectangle 6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75" name="Rectangle 62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1" name="Group 622"/>
            <p:cNvGrpSpPr>
              <a:grpSpLocks noChangeAspect="1"/>
            </p:cNvGrpSpPr>
            <p:nvPr/>
          </p:nvGrpSpPr>
          <p:grpSpPr bwMode="auto">
            <a:xfrm>
              <a:off x="1320" y="1277"/>
              <a:ext cx="432" cy="262"/>
              <a:chOff x="3288" y="1296"/>
              <a:chExt cx="1080" cy="648"/>
            </a:xfrm>
          </p:grpSpPr>
          <p:sp>
            <p:nvSpPr>
              <p:cNvPr id="430221" name="Rectangle 62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2" name="Rectangle 62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3" name="Rectangle 62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4" name="Rectangle 62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5" name="Rectangle 627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6" name="Rectangle 628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7" name="Rectangle 629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8" name="Rectangle 63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9" name="Rectangle 63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0" name="Rectangle 6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1" name="Rectangle 63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2" name="Rectangle 63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3" name="Rectangle 63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4" name="Rectangle 63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35" name="Group 637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330" name="Rectangle 6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1" name="Rectangle 6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2" name="Rectangle 6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3" name="Rectangle 6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4" name="Rectangle 6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5" name="Rectangle 6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6" name="Rectangle 6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7" name="Rectangle 6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8" name="Rectangle 6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36" name="Group 647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321" name="Rectangle 6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2" name="Rectangle 6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3" name="Rectangle 6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4" name="Rectangle 6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5" name="Rectangle 6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6" name="Rectangle 6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7" name="Rectangle 6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37" name="Rectangle 657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8" name="Rectangle 65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9" name="Rectangle 65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0" name="Rectangle 6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1" name="Rectangle 66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2" name="Rectangle 66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3" name="Rectangle 66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4" name="Rectangle 66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5" name="Rectangle 66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6" name="Rectangle 66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7" name="Rectangle 66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8" name="Rectangle 668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9" name="Rectangle 66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250" name="Group 670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312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3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4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5" name="Rectangle 6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6" name="Rectangle 6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7" name="Rectangle 6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8" name="Rectangle 6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9" name="Rectangle 6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0" name="Rectangle 6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1" name="Group 680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303" name="Rectangle 6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4" name="Rectangle 6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5" name="Rectangle 6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6" name="Rectangle 6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7" name="Rectangle 6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8" name="Rectangle 6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9" name="Rectangle 6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2" name="Group 690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294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5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6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7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8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9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0" name="Rectangle 6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3" name="Group 700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285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6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7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8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9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0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1" name="Rectangle 7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4" name="Group 710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276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7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8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9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0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1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2" name="Rectangle 7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5" name="Group 720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267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8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9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0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1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2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3" name="Rectangle 7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256" name="Group 730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258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59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0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1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2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3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4" name="Rectangle 7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57" name="Rectangle 74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430102" name="Group 741"/>
            <p:cNvGrpSpPr>
              <a:grpSpLocks noChangeAspect="1"/>
            </p:cNvGrpSpPr>
            <p:nvPr/>
          </p:nvGrpSpPr>
          <p:grpSpPr bwMode="auto">
            <a:xfrm>
              <a:off x="412" y="1067"/>
              <a:ext cx="432" cy="262"/>
              <a:chOff x="3288" y="1296"/>
              <a:chExt cx="1080" cy="648"/>
            </a:xfrm>
          </p:grpSpPr>
          <p:sp>
            <p:nvSpPr>
              <p:cNvPr id="430103" name="Rectangle 74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4" name="Rectangle 74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5" name="Rectangle 74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6" name="Rectangle 74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7" name="Rectangle 74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8" name="Rectangle 74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9" name="Rectangle 74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0" name="Rectangle 74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1" name="Rectangle 75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2" name="Rectangle 7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3" name="Rectangle 75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4" name="Rectangle 75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5" name="Rectangle 75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6" name="Rectangle 75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17" name="Group 75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212" name="Rectangle 7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3" name="Rectangle 7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4" name="Rectangle 7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5" name="Rectangle 7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6" name="Rectangle 7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7" name="Rectangle 7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8" name="Rectangle 7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9" name="Rectangle 7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20" name="Rectangle 7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18" name="Group 76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203" name="Rectangle 7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4" name="Rectangle 7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5" name="Rectangle 7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6" name="Rectangle 7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7" name="Rectangle 7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8" name="Rectangle 7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9" name="Rectangle 7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19" name="Rectangle 77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0" name="Rectangle 77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1" name="Rectangle 77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2" name="Rectangle 7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3" name="Rectangle 78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4" name="Rectangle 78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5" name="Rectangle 78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6" name="Rectangle 78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7" name="Rectangle 78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8" name="Rectangle 78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9" name="Rectangle 78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0" name="Rectangle 78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1" name="Rectangle 78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132" name="Group 78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194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5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6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7" name="Rectangle 7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8" name="Rectangle 7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9" name="Rectangle 7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0" name="Rectangle 7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1" name="Rectangle 7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2" name="Rectangle 7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3" name="Group 79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185" name="Rectangle 8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6" name="Rectangle 8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7" name="Rectangle 8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8" name="Rectangle 8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9" name="Rectangle 8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0" name="Rectangle 8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1" name="Rectangle 8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4" name="Group 80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176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7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8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9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0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1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2" name="Rectangle 8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5" name="Group 81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167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8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9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0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1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2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3" name="Rectangle 8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6" name="Group 82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158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9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0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1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2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3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4" name="Rectangle 8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7" name="Group 83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149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0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1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2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3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4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5" name="Rectangle 8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138" name="Group 84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140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1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2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3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4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5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6" name="Rectangle 8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39" name="Rectangle 85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430085" name="Text Box 860"/>
          <p:cNvSpPr txBox="1">
            <a:spLocks noChangeArrowheads="1"/>
          </p:cNvSpPr>
          <p:nvPr/>
        </p:nvSpPr>
        <p:spPr bwMode="auto">
          <a:xfrm>
            <a:off x="6477000" y="3290888"/>
            <a:ext cx="1665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Trebuchet MS" pitchFamily="34" charset="0"/>
              </a:rPr>
              <a:t>i</a:t>
            </a:r>
            <a:r>
              <a:rPr lang="en-US" b="1" dirty="0" smtClean="0">
                <a:latin typeface="Trebuchet MS" pitchFamily="34" charset="0"/>
              </a:rPr>
              <a:t>magine input</a:t>
            </a:r>
            <a:endParaRPr lang="en-US" sz="1600" dirty="0">
              <a:latin typeface="Trebuchet MS" pitchFamily="34" charset="0"/>
            </a:endParaRPr>
          </a:p>
        </p:txBody>
      </p:sp>
      <p:sp>
        <p:nvSpPr>
          <p:cNvPr id="430086" name="AutoShape 861"/>
          <p:cNvSpPr>
            <a:spLocks noChangeArrowheads="1"/>
          </p:cNvSpPr>
          <p:nvPr/>
        </p:nvSpPr>
        <p:spPr bwMode="auto">
          <a:xfrm flipH="1">
            <a:off x="4038600" y="2209800"/>
            <a:ext cx="1571625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1045462211 h 21600"/>
              <a:gd name="T4" fmla="*/ 2147483647 w 21600"/>
              <a:gd name="T5" fmla="*/ 2090924422 h 21600"/>
              <a:gd name="T6" fmla="*/ 2147483647 w 21600"/>
              <a:gd name="T7" fmla="*/ 10454622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30087" name="Text Box 862"/>
          <p:cNvSpPr txBox="1">
            <a:spLocks noChangeArrowheads="1"/>
          </p:cNvSpPr>
          <p:nvPr/>
        </p:nvSpPr>
        <p:spPr bwMode="auto">
          <a:xfrm>
            <a:off x="4491807" y="1881385"/>
            <a:ext cx="936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err="1" smtClean="0">
                <a:latin typeface="Trebuchet MS" pitchFamily="34" charset="0"/>
              </a:rPr>
              <a:t>selecție</a:t>
            </a:r>
            <a:r>
              <a:rPr lang="en-US" sz="1600" b="1" dirty="0" smtClean="0">
                <a:latin typeface="Trebuchet MS" pitchFamily="34" charset="0"/>
              </a:rPr>
              <a:t> </a:t>
            </a:r>
          </a:p>
        </p:txBody>
      </p:sp>
      <p:grpSp>
        <p:nvGrpSpPr>
          <p:cNvPr id="50198" name="Group 863"/>
          <p:cNvGrpSpPr>
            <a:grpSpLocks/>
          </p:cNvGrpSpPr>
          <p:nvPr/>
        </p:nvGrpSpPr>
        <p:grpSpPr bwMode="auto">
          <a:xfrm>
            <a:off x="304800" y="1600200"/>
            <a:ext cx="8686800" cy="5038725"/>
            <a:chOff x="192" y="1002"/>
            <a:chExt cx="5472" cy="3174"/>
          </a:xfrm>
        </p:grpSpPr>
        <p:sp>
          <p:nvSpPr>
            <p:cNvPr id="430090" name="Rectangle 864"/>
            <p:cNvSpPr>
              <a:spLocks noChangeAspect="1" noChangeArrowheads="1"/>
            </p:cNvSpPr>
            <p:nvPr/>
          </p:nvSpPr>
          <p:spPr bwMode="auto">
            <a:xfrm flipV="1">
              <a:off x="960" y="1356"/>
              <a:ext cx="648" cy="648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1" name="Rectangle 865"/>
            <p:cNvSpPr>
              <a:spLocks noChangeAspect="1" noChangeArrowheads="1"/>
            </p:cNvSpPr>
            <p:nvPr/>
          </p:nvSpPr>
          <p:spPr bwMode="auto">
            <a:xfrm flipV="1">
              <a:off x="4104" y="1614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2" name="Rectangle 866"/>
            <p:cNvSpPr>
              <a:spLocks noChangeAspect="1" noChangeArrowheads="1"/>
            </p:cNvSpPr>
            <p:nvPr/>
          </p:nvSpPr>
          <p:spPr bwMode="auto">
            <a:xfrm flipV="1">
              <a:off x="3813" y="100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3" name="Rectangle 867"/>
            <p:cNvSpPr>
              <a:spLocks noChangeAspect="1" noChangeArrowheads="1"/>
            </p:cNvSpPr>
            <p:nvPr/>
          </p:nvSpPr>
          <p:spPr bwMode="auto">
            <a:xfrm flipV="1">
              <a:off x="4722" y="121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4" name="Rectangle 868"/>
            <p:cNvSpPr>
              <a:spLocks noChangeAspect="1" noChangeArrowheads="1"/>
            </p:cNvSpPr>
            <p:nvPr/>
          </p:nvSpPr>
          <p:spPr bwMode="auto">
            <a:xfrm flipV="1">
              <a:off x="4986" y="1815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88709" name="Rectangle 869"/>
            <p:cNvSpPr>
              <a:spLocks noChangeArrowheads="1"/>
            </p:cNvSpPr>
            <p:nvPr/>
          </p:nvSpPr>
          <p:spPr bwMode="auto">
            <a:xfrm>
              <a:off x="950" y="1699"/>
              <a:ext cx="245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B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1188710" name="Rectangle 870"/>
            <p:cNvSpPr>
              <a:spLocks noChangeArrowheads="1"/>
            </p:cNvSpPr>
            <p:nvPr/>
          </p:nvSpPr>
          <p:spPr bwMode="auto">
            <a:xfrm>
              <a:off x="192" y="2832"/>
              <a:ext cx="5472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eaLnBrk="0" hangingPunct="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en-GB" sz="2700" b="1" u="sng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Idee</a:t>
              </a:r>
              <a:r>
                <a:rPr lang="en-GB" sz="2700" b="1" u="sng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:</a:t>
              </a:r>
              <a:r>
                <a:rPr lang="en-GB" sz="27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GB" sz="2700" b="1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unitate</a:t>
              </a:r>
              <a:r>
                <a:rPr lang="en-GB" sz="27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de </a:t>
              </a:r>
              <a:r>
                <a:rPr lang="en-GB" sz="2700" b="1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sinteză</a:t>
              </a:r>
              <a:r>
                <a:rPr lang="en-GB" sz="27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GB" sz="27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= </a:t>
              </a:r>
              <a:r>
                <a:rPr lang="en-GB" sz="27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bloc de </a:t>
              </a:r>
              <a:r>
                <a:rPr lang="en-GB" sz="2700" b="1" dirty="0" err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pixeli</a:t>
              </a:r>
              <a:endParaRPr lang="en-GB" sz="2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endParaRP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 dirty="0" err="1" smtClean="0">
                  <a:latin typeface="Trebuchet MS" pitchFamily="34" charset="0"/>
                </a:rPr>
                <a:t>Înlocuim</a:t>
              </a:r>
              <a:r>
                <a:rPr lang="en-GB" sz="2200" dirty="0" smtClean="0">
                  <a:latin typeface="Trebuchet MS" pitchFamily="34" charset="0"/>
                </a:rPr>
                <a:t> un pixel cu un bloc : P</a:t>
              </a:r>
              <a:r>
                <a:rPr lang="en-GB" sz="2200" dirty="0">
                  <a:latin typeface="Trebuchet MS" pitchFamily="34" charset="0"/>
                </a:rPr>
                <a:t>(</a:t>
              </a:r>
              <a:r>
                <a:rPr lang="en-GB" sz="2200" b="1" dirty="0" err="1">
                  <a:latin typeface="Trebuchet MS" pitchFamily="34" charset="0"/>
                </a:rPr>
                <a:t>B</a:t>
              </a:r>
              <a:r>
                <a:rPr lang="en-GB" sz="2200" dirty="0" err="1" smtClean="0">
                  <a:latin typeface="Trebuchet MS" pitchFamily="34" charset="0"/>
                </a:rPr>
                <a:t>|Vecinătate</a:t>
              </a:r>
              <a:r>
                <a:rPr lang="en-GB" sz="2200" dirty="0" smtClean="0">
                  <a:latin typeface="Trebuchet MS" pitchFamily="34" charset="0"/>
                </a:rPr>
                <a:t>(</a:t>
              </a:r>
              <a:r>
                <a:rPr lang="en-GB" sz="2200" b="1" dirty="0">
                  <a:latin typeface="Trebuchet MS" pitchFamily="34" charset="0"/>
                </a:rPr>
                <a:t>B</a:t>
              </a:r>
              <a:r>
                <a:rPr lang="en-GB" sz="2200" dirty="0">
                  <a:latin typeface="Trebuchet MS" pitchFamily="34" charset="0"/>
                </a:rPr>
                <a:t>))</a:t>
              </a: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 dirty="0" err="1" smtClean="0">
                  <a:latin typeface="Trebuchet MS" pitchFamily="34" charset="0"/>
                </a:rPr>
                <a:t>Mult</a:t>
              </a:r>
              <a:r>
                <a:rPr lang="en-GB" sz="2200" dirty="0" smtClean="0">
                  <a:latin typeface="Trebuchet MS" pitchFamily="34" charset="0"/>
                </a:rPr>
                <a:t> </a:t>
              </a:r>
              <a:r>
                <a:rPr lang="en-GB" sz="2200" dirty="0" err="1" smtClean="0">
                  <a:latin typeface="Trebuchet MS" pitchFamily="34" charset="0"/>
                </a:rPr>
                <a:t>mai</a:t>
              </a:r>
              <a:r>
                <a:rPr lang="en-GB" sz="2200" dirty="0" smtClean="0">
                  <a:latin typeface="Trebuchet MS" pitchFamily="34" charset="0"/>
                </a:rPr>
                <a:t> rapid: </a:t>
              </a:r>
              <a:r>
                <a:rPr lang="en-GB" sz="2200" dirty="0" err="1" smtClean="0">
                  <a:latin typeface="Trebuchet MS" pitchFamily="34" charset="0"/>
                </a:rPr>
                <a:t>sintetizăm</a:t>
              </a:r>
              <a:r>
                <a:rPr lang="en-GB" sz="2200" dirty="0" smtClean="0">
                  <a:latin typeface="Trebuchet MS" pitchFamily="34" charset="0"/>
                </a:rPr>
                <a:t> </a:t>
              </a:r>
              <a:r>
                <a:rPr lang="en-GB" sz="2200" dirty="0" err="1" smtClean="0">
                  <a:latin typeface="Trebuchet MS" pitchFamily="34" charset="0"/>
                </a:rPr>
                <a:t>toți</a:t>
              </a:r>
              <a:r>
                <a:rPr lang="en-GB" sz="2200" dirty="0" smtClean="0">
                  <a:latin typeface="Trebuchet MS" pitchFamily="34" charset="0"/>
                </a:rPr>
                <a:t> </a:t>
              </a:r>
              <a:r>
                <a:rPr lang="en-GB" sz="2200" dirty="0" err="1">
                  <a:latin typeface="Trebuchet MS" pitchFamily="34" charset="0"/>
                </a:rPr>
                <a:t>p</a:t>
              </a:r>
              <a:r>
                <a:rPr lang="en-GB" sz="2200" dirty="0" err="1" smtClean="0">
                  <a:latin typeface="Trebuchet MS" pitchFamily="34" charset="0"/>
                </a:rPr>
                <a:t>ixelii</a:t>
              </a:r>
              <a:r>
                <a:rPr lang="en-GB" sz="2200" dirty="0" smtClean="0">
                  <a:latin typeface="Trebuchet MS" pitchFamily="34" charset="0"/>
                </a:rPr>
                <a:t> </a:t>
              </a:r>
              <a:r>
                <a:rPr lang="en-GB" sz="2200" dirty="0" err="1" smtClean="0">
                  <a:latin typeface="Trebuchet MS" pitchFamily="34" charset="0"/>
                </a:rPr>
                <a:t>dintr</a:t>
              </a:r>
              <a:r>
                <a:rPr lang="en-GB" sz="2200" dirty="0" smtClean="0">
                  <a:latin typeface="Trebuchet MS" pitchFamily="34" charset="0"/>
                </a:rPr>
                <a:t>-un bloc </a:t>
              </a:r>
              <a:r>
                <a:rPr lang="en-GB" sz="2200" dirty="0" err="1" smtClean="0">
                  <a:latin typeface="Trebuchet MS" pitchFamily="34" charset="0"/>
                </a:rPr>
                <a:t>odată</a:t>
              </a:r>
              <a:endParaRPr lang="en-GB" sz="2200" dirty="0">
                <a:latin typeface="Trebuchet MS" pitchFamily="34" charset="0"/>
              </a:endParaRPr>
            </a:p>
          </p:txBody>
        </p:sp>
        <p:sp>
          <p:nvSpPr>
            <p:cNvPr id="430097" name="Text Box 871"/>
            <p:cNvSpPr txBox="1">
              <a:spLocks noChangeArrowheads="1"/>
            </p:cNvSpPr>
            <p:nvPr/>
          </p:nvSpPr>
          <p:spPr bwMode="auto">
            <a:xfrm>
              <a:off x="563" y="2241"/>
              <a:ext cx="138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 err="1" smtClean="0">
                  <a:latin typeface="Trebuchet MS" pitchFamily="34" charset="0"/>
                </a:rPr>
                <a:t>Sintetizăm</a:t>
              </a:r>
              <a:r>
                <a:rPr lang="en-US" b="1" dirty="0" smtClean="0">
                  <a:latin typeface="Trebuchet MS" pitchFamily="34" charset="0"/>
                </a:rPr>
                <a:t> un bloc</a:t>
              </a:r>
              <a:endParaRPr lang="en-US" sz="1600" dirty="0">
                <a:latin typeface="Trebuchet MS" pitchFamily="34" charset="0"/>
              </a:endParaRPr>
            </a:p>
          </p:txBody>
        </p:sp>
      </p:grpSp>
      <p:sp>
        <p:nvSpPr>
          <p:cNvPr id="872" name="TextBox 871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74140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29" name="Picture 2" descr="bti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74638"/>
            <a:ext cx="1096963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0" name="Text Box 3"/>
          <p:cNvSpPr txBox="1">
            <a:spLocks noChangeArrowheads="1"/>
          </p:cNvSpPr>
          <p:nvPr/>
        </p:nvSpPr>
        <p:spPr bwMode="auto">
          <a:xfrm>
            <a:off x="3956585" y="1295400"/>
            <a:ext cx="10823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 smtClean="0">
                <a:latin typeface="Trebuchet MS" pitchFamily="34" charset="0"/>
              </a:rPr>
              <a:t>textură</a:t>
            </a:r>
            <a:endParaRPr lang="en-US" sz="2000" b="1" dirty="0">
              <a:latin typeface="Trebuchet MS" pitchFamily="34" charset="0"/>
            </a:endParaRPr>
          </a:p>
        </p:txBody>
      </p:sp>
      <p:sp>
        <p:nvSpPr>
          <p:cNvPr id="432131" name="Text Box 4"/>
          <p:cNvSpPr txBox="1">
            <a:spLocks noChangeArrowheads="1"/>
          </p:cNvSpPr>
          <p:nvPr/>
        </p:nvSpPr>
        <p:spPr bwMode="auto">
          <a:xfrm>
            <a:off x="838200" y="2208213"/>
            <a:ext cx="544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B1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2" name="Text Box 5"/>
          <p:cNvSpPr txBox="1">
            <a:spLocks noChangeArrowheads="1"/>
          </p:cNvSpPr>
          <p:nvPr/>
        </p:nvSpPr>
        <p:spPr bwMode="auto">
          <a:xfrm>
            <a:off x="1970088" y="2208213"/>
            <a:ext cx="544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B2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3" name="Text Box 6"/>
          <p:cNvSpPr txBox="1">
            <a:spLocks noChangeArrowheads="1"/>
          </p:cNvSpPr>
          <p:nvPr/>
        </p:nvSpPr>
        <p:spPr bwMode="auto">
          <a:xfrm>
            <a:off x="290298" y="3113088"/>
            <a:ext cx="296747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 dirty="0" err="1">
                <a:latin typeface="Trebuchet MS" pitchFamily="34" charset="0"/>
              </a:rPr>
              <a:t>b</a:t>
            </a:r>
            <a:r>
              <a:rPr lang="en-US" sz="1600" b="1" dirty="0" err="1" smtClean="0">
                <a:latin typeface="Trebuchet MS" pitchFamily="34" charset="0"/>
              </a:rPr>
              <a:t>locuri</a:t>
            </a:r>
            <a:r>
              <a:rPr lang="en-US" sz="1600" b="1" dirty="0" smtClean="0">
                <a:latin typeface="Trebuchet MS" pitchFamily="34" charset="0"/>
              </a:rPr>
              <a:t> </a:t>
            </a:r>
            <a:r>
              <a:rPr lang="en-US" sz="1600" b="1" dirty="0" err="1" smtClean="0">
                <a:latin typeface="Trebuchet MS" pitchFamily="34" charset="0"/>
              </a:rPr>
              <a:t>aleatoare</a:t>
            </a:r>
            <a:r>
              <a:rPr lang="en-US" sz="1600" b="1" dirty="0" smtClean="0">
                <a:latin typeface="Trebuchet MS" pitchFamily="34" charset="0"/>
              </a:rPr>
              <a:t> din </a:t>
            </a:r>
            <a:r>
              <a:rPr lang="en-US" sz="1600" b="1" dirty="0" err="1" smtClean="0">
                <a:latin typeface="Trebuchet MS" pitchFamily="34" charset="0"/>
              </a:rPr>
              <a:t>textură</a:t>
            </a:r>
            <a:endParaRPr lang="en-US" sz="1600" b="1" dirty="0" smtClean="0">
              <a:latin typeface="Trebuchet MS" pitchFamily="34" charset="0"/>
            </a:endParaRPr>
          </a:p>
          <a:p>
            <a:pPr algn="ctr" eaLnBrk="0" hangingPunct="0"/>
            <a:r>
              <a:rPr lang="en-US" sz="1600" b="1" dirty="0" err="1">
                <a:latin typeface="Trebuchet MS" pitchFamily="34" charset="0"/>
              </a:rPr>
              <a:t>p</a:t>
            </a:r>
            <a:r>
              <a:rPr lang="en-US" sz="1600" b="1" dirty="0" err="1" smtClean="0">
                <a:latin typeface="Trebuchet MS" pitchFamily="34" charset="0"/>
              </a:rPr>
              <a:t>use</a:t>
            </a:r>
            <a:r>
              <a:rPr lang="en-US" sz="1600" b="1" dirty="0" smtClean="0">
                <a:latin typeface="Trebuchet MS" pitchFamily="34" charset="0"/>
              </a:rPr>
              <a:t> </a:t>
            </a:r>
            <a:r>
              <a:rPr lang="en-US" sz="1600" b="1" dirty="0" err="1" smtClean="0">
                <a:latin typeface="Trebuchet MS" pitchFamily="34" charset="0"/>
              </a:rPr>
              <a:t>unele</a:t>
            </a:r>
            <a:r>
              <a:rPr lang="en-US" sz="1600" b="1" dirty="0" smtClean="0">
                <a:latin typeface="Trebuchet MS" pitchFamily="34" charset="0"/>
              </a:rPr>
              <a:t> </a:t>
            </a:r>
            <a:r>
              <a:rPr lang="en-US" sz="1600" b="1" dirty="0" err="1" smtClean="0">
                <a:latin typeface="Trebuchet MS" pitchFamily="34" charset="0"/>
              </a:rPr>
              <a:t>lângă</a:t>
            </a:r>
            <a:r>
              <a:rPr lang="en-US" sz="1600" b="1" dirty="0" smtClean="0">
                <a:latin typeface="Trebuchet MS" pitchFamily="34" charset="0"/>
              </a:rPr>
              <a:t> </a:t>
            </a:r>
            <a:r>
              <a:rPr lang="en-US" sz="1600" b="1" dirty="0" err="1" smtClean="0">
                <a:latin typeface="Trebuchet MS" pitchFamily="34" charset="0"/>
              </a:rPr>
              <a:t>altele</a:t>
            </a:r>
            <a:endParaRPr lang="en-US" sz="1600" b="1" dirty="0">
              <a:latin typeface="Trebuchet MS" pitchFamily="34" charset="0"/>
            </a:endParaRPr>
          </a:p>
        </p:txBody>
      </p:sp>
      <p:sp>
        <p:nvSpPr>
          <p:cNvPr id="432134" name="Line 7"/>
          <p:cNvSpPr>
            <a:spLocks noChangeShapeType="1"/>
          </p:cNvSpPr>
          <p:nvPr/>
        </p:nvSpPr>
        <p:spPr bwMode="auto">
          <a:xfrm flipH="1">
            <a:off x="4800600" y="5334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Text Box 8"/>
          <p:cNvSpPr txBox="1">
            <a:spLocks noChangeArrowheads="1"/>
          </p:cNvSpPr>
          <p:nvPr/>
        </p:nvSpPr>
        <p:spPr bwMode="auto">
          <a:xfrm>
            <a:off x="5257800" y="304800"/>
            <a:ext cx="6678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latin typeface="Trebuchet MS" pitchFamily="34" charset="0"/>
              </a:rPr>
              <a:t>bloc</a:t>
            </a:r>
            <a:endParaRPr lang="en-US" sz="2000" dirty="0">
              <a:latin typeface="Trebuchet MS" pitchFamily="34" charset="0"/>
            </a:endParaRPr>
          </a:p>
        </p:txBody>
      </p:sp>
      <p:pic>
        <p:nvPicPr>
          <p:cNvPr id="432136" name="Picture 9" descr="tile_rand_c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350" y="39687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74" name="Picture 10" descr="tile_ran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9687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8" name="Rectangle 11"/>
          <p:cNvSpPr>
            <a:spLocks noChangeArrowheads="1"/>
          </p:cNvSpPr>
          <p:nvPr/>
        </p:nvSpPr>
        <p:spPr bwMode="auto">
          <a:xfrm>
            <a:off x="4267200" y="533400"/>
            <a:ext cx="4572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135314" y="1828800"/>
            <a:ext cx="2967039" cy="4800600"/>
            <a:chOff x="1975" y="1152"/>
            <a:chExt cx="1869" cy="3024"/>
          </a:xfrm>
        </p:grpSpPr>
        <p:sp>
          <p:nvSpPr>
            <p:cNvPr id="432153" name="Line 13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54" name="Text Box 14"/>
            <p:cNvSpPr txBox="1">
              <a:spLocks noChangeArrowheads="1"/>
            </p:cNvSpPr>
            <p:nvPr/>
          </p:nvSpPr>
          <p:spPr bwMode="auto">
            <a:xfrm>
              <a:off x="2304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5" name="Text Box 15"/>
            <p:cNvSpPr txBox="1">
              <a:spLocks noChangeArrowheads="1"/>
            </p:cNvSpPr>
            <p:nvPr/>
          </p:nvSpPr>
          <p:spPr bwMode="auto">
            <a:xfrm>
              <a:off x="3024" y="1392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6" name="Text Box 16"/>
            <p:cNvSpPr txBox="1">
              <a:spLocks noChangeArrowheads="1"/>
            </p:cNvSpPr>
            <p:nvPr/>
          </p:nvSpPr>
          <p:spPr bwMode="auto">
            <a:xfrm>
              <a:off x="1975" y="1960"/>
              <a:ext cx="186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b="1" dirty="0" err="1">
                  <a:latin typeface="Trebuchet MS" pitchFamily="34" charset="0"/>
                </a:rPr>
                <a:t>b</a:t>
              </a:r>
              <a:r>
                <a:rPr lang="en-US" sz="1600" b="1" dirty="0" err="1" smtClean="0">
                  <a:latin typeface="Trebuchet MS" pitchFamily="34" charset="0"/>
                </a:rPr>
                <a:t>locuri</a:t>
              </a:r>
              <a:r>
                <a:rPr lang="en-US" sz="1600" b="1" dirty="0" smtClean="0">
                  <a:latin typeface="Trebuchet MS" pitchFamily="34" charset="0"/>
                </a:rPr>
                <a:t> </a:t>
              </a:r>
              <a:r>
                <a:rPr lang="en-US" sz="1600" b="1" dirty="0" err="1" smtClean="0">
                  <a:latin typeface="Trebuchet MS" pitchFamily="34" charset="0"/>
                </a:rPr>
                <a:t>aleatoare</a:t>
              </a:r>
              <a:r>
                <a:rPr lang="en-US" sz="1600" b="1" dirty="0" smtClean="0">
                  <a:latin typeface="Trebuchet MS" pitchFamily="34" charset="0"/>
                </a:rPr>
                <a:t> din </a:t>
              </a:r>
              <a:r>
                <a:rPr lang="en-US" sz="1600" b="1" dirty="0" err="1" smtClean="0">
                  <a:latin typeface="Trebuchet MS" pitchFamily="34" charset="0"/>
                </a:rPr>
                <a:t>textură</a:t>
              </a:r>
              <a:endParaRPr lang="en-US" sz="1600" b="1" dirty="0">
                <a:latin typeface="Trebuchet MS" pitchFamily="34" charset="0"/>
              </a:endParaRPr>
            </a:p>
            <a:p>
              <a:pPr algn="ctr" eaLnBrk="0" hangingPunct="0"/>
              <a:r>
                <a:rPr lang="en-US" sz="1600" b="1" dirty="0">
                  <a:latin typeface="Trebuchet MS" pitchFamily="34" charset="0"/>
                </a:rPr>
                <a:t>c</a:t>
              </a:r>
              <a:r>
                <a:rPr lang="en-US" sz="1600" b="1" dirty="0" smtClean="0">
                  <a:latin typeface="Trebuchet MS" pitchFamily="34" charset="0"/>
                </a:rPr>
                <a:t>are se </a:t>
              </a:r>
              <a:r>
                <a:rPr lang="en-US" sz="1600" b="1" dirty="0" err="1" smtClean="0">
                  <a:latin typeface="Trebuchet MS" pitchFamily="34" charset="0"/>
                </a:rPr>
                <a:t>suprapun</a:t>
              </a:r>
              <a:r>
                <a:rPr lang="en-US" sz="1600" b="1" dirty="0" smtClean="0">
                  <a:latin typeface="Trebuchet MS" pitchFamily="34" charset="0"/>
                </a:rPr>
                <a:t> la </a:t>
              </a:r>
              <a:r>
                <a:rPr lang="en-US" sz="1600" b="1" dirty="0" err="1" smtClean="0">
                  <a:latin typeface="Trebuchet MS" pitchFamily="34" charset="0"/>
                </a:rPr>
                <a:t>frontieră</a:t>
              </a:r>
              <a:endParaRPr lang="en-US" sz="1600" b="1" dirty="0">
                <a:latin typeface="Trebuchet MS" pitchFamily="34" charset="0"/>
              </a:endParaRPr>
            </a:p>
          </p:txBody>
        </p:sp>
        <p:pic>
          <p:nvPicPr>
            <p:cNvPr id="432157" name="Picture 17" descr="tile_match_cu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64" y="2500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8" name="Rectangle 18" descr="5%"/>
            <p:cNvSpPr>
              <a:spLocks noChangeAspect="1" noChangeArrowheads="1"/>
            </p:cNvSpPr>
            <p:nvPr/>
          </p:nvSpPr>
          <p:spPr bwMode="auto">
            <a:xfrm>
              <a:off x="2256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9" name="Rectangle 19"/>
            <p:cNvSpPr>
              <a:spLocks noChangeAspect="1" noChangeArrowheads="1"/>
            </p:cNvSpPr>
            <p:nvPr/>
          </p:nvSpPr>
          <p:spPr bwMode="auto">
            <a:xfrm>
              <a:off x="2688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0" name="Rectangle 20"/>
          <p:cNvSpPr>
            <a:spLocks noChangeAspect="1" noChangeArrowheads="1"/>
          </p:cNvSpPr>
          <p:nvPr/>
        </p:nvSpPr>
        <p:spPr bwMode="auto">
          <a:xfrm>
            <a:off x="1676400" y="1828800"/>
            <a:ext cx="11430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5995990" y="1828800"/>
            <a:ext cx="2967039" cy="4794250"/>
            <a:chOff x="3777" y="1152"/>
            <a:chExt cx="1869" cy="3020"/>
          </a:xfrm>
        </p:grpSpPr>
        <p:sp>
          <p:nvSpPr>
            <p:cNvPr id="432145" name="Freeform 22"/>
            <p:cNvSpPr>
              <a:spLocks/>
            </p:cNvSpPr>
            <p:nvPr/>
          </p:nvSpPr>
          <p:spPr bwMode="auto">
            <a:xfrm>
              <a:off x="4648" y="1152"/>
              <a:ext cx="104" cy="720"/>
            </a:xfrm>
            <a:custGeom>
              <a:avLst/>
              <a:gdLst>
                <a:gd name="T0" fmla="*/ 56 w 104"/>
                <a:gd name="T1" fmla="*/ 0 h 720"/>
                <a:gd name="T2" fmla="*/ 8 w 104"/>
                <a:gd name="T3" fmla="*/ 192 h 720"/>
                <a:gd name="T4" fmla="*/ 104 w 104"/>
                <a:gd name="T5" fmla="*/ 432 h 720"/>
                <a:gd name="T6" fmla="*/ 8 w 104"/>
                <a:gd name="T7" fmla="*/ 624 h 720"/>
                <a:gd name="T8" fmla="*/ 56 w 104"/>
                <a:gd name="T9" fmla="*/ 72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720"/>
                <a:gd name="T17" fmla="*/ 104 w 104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720">
                  <a:moveTo>
                    <a:pt x="56" y="0"/>
                  </a:moveTo>
                  <a:cubicBezTo>
                    <a:pt x="28" y="60"/>
                    <a:pt x="0" y="120"/>
                    <a:pt x="8" y="192"/>
                  </a:cubicBezTo>
                  <a:cubicBezTo>
                    <a:pt x="16" y="264"/>
                    <a:pt x="104" y="360"/>
                    <a:pt x="104" y="432"/>
                  </a:cubicBezTo>
                  <a:cubicBezTo>
                    <a:pt x="104" y="504"/>
                    <a:pt x="16" y="576"/>
                    <a:pt x="8" y="624"/>
                  </a:cubicBezTo>
                  <a:cubicBezTo>
                    <a:pt x="0" y="672"/>
                    <a:pt x="48" y="704"/>
                    <a:pt x="56" y="7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46" name="Text Box 23"/>
            <p:cNvSpPr txBox="1">
              <a:spLocks noChangeArrowheads="1"/>
            </p:cNvSpPr>
            <p:nvPr/>
          </p:nvSpPr>
          <p:spPr bwMode="auto">
            <a:xfrm>
              <a:off x="417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7" name="Text Box 24"/>
            <p:cNvSpPr txBox="1">
              <a:spLocks noChangeArrowheads="1"/>
            </p:cNvSpPr>
            <p:nvPr/>
          </p:nvSpPr>
          <p:spPr bwMode="auto">
            <a:xfrm>
              <a:off x="489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8" name="Text Box 25"/>
            <p:cNvSpPr txBox="1">
              <a:spLocks noChangeArrowheads="1"/>
            </p:cNvSpPr>
            <p:nvPr/>
          </p:nvSpPr>
          <p:spPr bwMode="auto">
            <a:xfrm>
              <a:off x="4262" y="194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2149" name="Text Box 26"/>
            <p:cNvSpPr txBox="1">
              <a:spLocks noChangeArrowheads="1"/>
            </p:cNvSpPr>
            <p:nvPr/>
          </p:nvSpPr>
          <p:spPr bwMode="auto">
            <a:xfrm>
              <a:off x="3777" y="1888"/>
              <a:ext cx="1869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600" b="1" dirty="0" err="1" smtClean="0">
                  <a:latin typeface="Trebuchet MS" pitchFamily="34" charset="0"/>
                </a:rPr>
                <a:t>blocuri</a:t>
              </a:r>
              <a:r>
                <a:rPr lang="en-US" sz="1600" b="1" dirty="0" smtClean="0">
                  <a:latin typeface="Trebuchet MS" pitchFamily="34" charset="0"/>
                </a:rPr>
                <a:t> </a:t>
              </a:r>
              <a:r>
                <a:rPr lang="en-US" sz="1600" b="1" dirty="0" err="1" smtClean="0">
                  <a:latin typeface="Trebuchet MS" pitchFamily="34" charset="0"/>
                </a:rPr>
                <a:t>aleatoare</a:t>
              </a:r>
              <a:r>
                <a:rPr lang="en-US" sz="1600" b="1" dirty="0" smtClean="0">
                  <a:latin typeface="Trebuchet MS" pitchFamily="34" charset="0"/>
                </a:rPr>
                <a:t> din </a:t>
              </a:r>
              <a:r>
                <a:rPr lang="en-US" sz="1600" b="1" dirty="0" err="1" smtClean="0">
                  <a:latin typeface="Trebuchet MS" pitchFamily="34" charset="0"/>
                </a:rPr>
                <a:t>textură</a:t>
              </a:r>
              <a:endParaRPr lang="en-US" sz="1600" b="1" dirty="0" smtClean="0">
                <a:latin typeface="Trebuchet MS" pitchFamily="34" charset="0"/>
              </a:endParaRPr>
            </a:p>
            <a:p>
              <a:pPr algn="ctr" eaLnBrk="0" hangingPunct="0"/>
              <a:r>
                <a:rPr lang="en-US" sz="1600" b="1" dirty="0" smtClean="0">
                  <a:latin typeface="Trebuchet MS" pitchFamily="34" charset="0"/>
                </a:rPr>
                <a:t>care se </a:t>
              </a:r>
              <a:r>
                <a:rPr lang="en-US" sz="1600" b="1" dirty="0" err="1" smtClean="0">
                  <a:latin typeface="Trebuchet MS" pitchFamily="34" charset="0"/>
                </a:rPr>
                <a:t>suprapun</a:t>
              </a:r>
              <a:r>
                <a:rPr lang="en-US" sz="1600" b="1" dirty="0" smtClean="0">
                  <a:latin typeface="Trebuchet MS" pitchFamily="34" charset="0"/>
                </a:rPr>
                <a:t> la </a:t>
              </a:r>
              <a:r>
                <a:rPr lang="en-US" sz="1600" b="1" dirty="0" err="1" smtClean="0">
                  <a:latin typeface="Trebuchet MS" pitchFamily="34" charset="0"/>
                </a:rPr>
                <a:t>frontieră</a:t>
              </a:r>
              <a:endParaRPr lang="en-US" sz="1600" b="1" dirty="0" smtClean="0">
                <a:latin typeface="Trebuchet MS" pitchFamily="34" charset="0"/>
              </a:endParaRPr>
            </a:p>
            <a:p>
              <a:pPr algn="ctr" eaLnBrk="0" hangingPunct="0"/>
              <a:r>
                <a:rPr lang="en-US" sz="1600" b="1" dirty="0" err="1">
                  <a:latin typeface="Trebuchet MS" pitchFamily="34" charset="0"/>
                </a:rPr>
                <a:t>f</a:t>
              </a:r>
              <a:r>
                <a:rPr lang="en-US" sz="1600" b="1" dirty="0" err="1" smtClean="0">
                  <a:latin typeface="Trebuchet MS" pitchFamily="34" charset="0"/>
                </a:rPr>
                <a:t>rontiera</a:t>
              </a:r>
              <a:r>
                <a:rPr lang="en-US" sz="1600" b="1" dirty="0" smtClean="0">
                  <a:latin typeface="Trebuchet MS" pitchFamily="34" charset="0"/>
                </a:rPr>
                <a:t> de cost minim</a:t>
              </a:r>
              <a:endParaRPr lang="en-US" sz="1600" b="1" dirty="0">
                <a:latin typeface="Trebuchet MS" pitchFamily="34" charset="0"/>
              </a:endParaRPr>
            </a:p>
          </p:txBody>
        </p:sp>
        <p:pic>
          <p:nvPicPr>
            <p:cNvPr id="432150" name="Picture 27" descr="tile_DP_cu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8" y="2496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1" name="Rectangle 28" descr="5%"/>
            <p:cNvSpPr>
              <a:spLocks noChangeAspect="1" noChangeArrowheads="1"/>
            </p:cNvSpPr>
            <p:nvPr/>
          </p:nvSpPr>
          <p:spPr bwMode="auto">
            <a:xfrm>
              <a:off x="4128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2" name="Rectangle 29"/>
            <p:cNvSpPr>
              <a:spLocks noChangeAspect="1" noChangeArrowheads="1"/>
            </p:cNvSpPr>
            <p:nvPr/>
          </p:nvSpPr>
          <p:spPr bwMode="auto">
            <a:xfrm>
              <a:off x="4560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2" name="Rectangle 30" descr="5%"/>
          <p:cNvSpPr>
            <a:spLocks noChangeAspect="1" noChangeArrowheads="1"/>
          </p:cNvSpPr>
          <p:nvPr/>
        </p:nvSpPr>
        <p:spPr bwMode="auto">
          <a:xfrm>
            <a:off x="508000" y="1828800"/>
            <a:ext cx="1143000" cy="1143000"/>
          </a:xfrm>
          <a:prstGeom prst="rect">
            <a:avLst/>
          </a:prstGeom>
          <a:noFill/>
          <a:ln w="28575">
            <a:solidFill>
              <a:srgbClr val="504A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1188895" name="Picture 31" descr="tile_match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2950" y="39624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96" name="Picture 32" descr="tile_D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2200" y="39624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6200000">
            <a:off x="3815933" y="2152536"/>
            <a:ext cx="130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8000"/>
                </a:solidFill>
              </a:rPr>
              <a:t>e</a:t>
            </a:r>
            <a:r>
              <a:rPr lang="en-US" sz="1600" b="1" dirty="0" err="1" smtClean="0">
                <a:solidFill>
                  <a:srgbClr val="008000"/>
                </a:solidFill>
              </a:rPr>
              <a:t>roare</a:t>
            </a:r>
            <a:r>
              <a:rPr lang="en-US" sz="1600" b="1" dirty="0" smtClean="0">
                <a:solidFill>
                  <a:srgbClr val="008000"/>
                </a:solidFill>
              </a:rPr>
              <a:t> </a:t>
            </a:r>
            <a:r>
              <a:rPr lang="en-US" sz="1600" b="1" dirty="0" err="1" smtClean="0">
                <a:solidFill>
                  <a:srgbClr val="008000"/>
                </a:solidFill>
              </a:rPr>
              <a:t>mică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799003" y="2174833"/>
            <a:ext cx="130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</a:rPr>
              <a:t>c</a:t>
            </a:r>
            <a:r>
              <a:rPr lang="en-US" sz="1600" b="1" dirty="0" smtClean="0">
                <a:solidFill>
                  <a:srgbClr val="008000"/>
                </a:solidFill>
              </a:rPr>
              <a:t>ost minim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6266" y="6583260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9731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8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8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62575" y="4343401"/>
            <a:ext cx="3248025" cy="2198688"/>
            <a:chOff x="3378" y="2736"/>
            <a:chExt cx="2046" cy="1385"/>
          </a:xfrm>
        </p:grpSpPr>
        <p:pic>
          <p:nvPicPr>
            <p:cNvPr id="434207" name="Picture 3" descr="left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7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208" name="Picture 4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6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9" name="Text Box 5"/>
            <p:cNvSpPr txBox="1">
              <a:spLocks noChangeArrowheads="1"/>
            </p:cNvSpPr>
            <p:nvPr/>
          </p:nvSpPr>
          <p:spPr bwMode="auto">
            <a:xfrm>
              <a:off x="3381" y="3888"/>
              <a:ext cx="19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 err="1">
                  <a:latin typeface="Trebuchet MS" pitchFamily="34" charset="0"/>
                </a:rPr>
                <a:t>f</a:t>
              </a:r>
              <a:r>
                <a:rPr lang="en-US" b="1" dirty="0" err="1" smtClean="0">
                  <a:latin typeface="Trebuchet MS" pitchFamily="34" charset="0"/>
                </a:rPr>
                <a:t>rontiera</a:t>
              </a:r>
              <a:r>
                <a:rPr lang="en-US" b="1" dirty="0" smtClean="0">
                  <a:latin typeface="Trebuchet MS" pitchFamily="34" charset="0"/>
                </a:rPr>
                <a:t> de </a:t>
              </a:r>
              <a:r>
                <a:rPr lang="en-US" b="1" dirty="0" err="1" smtClean="0">
                  <a:latin typeface="Trebuchet MS" pitchFamily="34" charset="0"/>
                </a:rPr>
                <a:t>eroare</a:t>
              </a:r>
              <a:r>
                <a:rPr lang="en-US" b="1" dirty="0" smtClean="0">
                  <a:latin typeface="Trebuchet MS" pitchFamily="34" charset="0"/>
                </a:rPr>
                <a:t> </a:t>
              </a:r>
              <a:r>
                <a:rPr lang="en-US" b="1" dirty="0" err="1" smtClean="0">
                  <a:latin typeface="Trebuchet MS" pitchFamily="34" charset="0"/>
                </a:rPr>
                <a:t>minimă</a:t>
              </a:r>
              <a:endParaRPr lang="en-US" b="1" dirty="0">
                <a:latin typeface="Trebuchet MS" pitchFamily="34" charset="0"/>
              </a:endParaRPr>
            </a:p>
          </p:txBody>
        </p:sp>
      </p:grpSp>
      <p:pic>
        <p:nvPicPr>
          <p:cNvPr id="434178" name="Picture 6" descr="righ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828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179" name="Picture 7" descr="lef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1828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18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Frontiera</a:t>
            </a:r>
            <a:r>
              <a:rPr lang="en-US" dirty="0" smtClean="0"/>
              <a:t> de </a:t>
            </a:r>
            <a:r>
              <a:rPr lang="en-US" dirty="0" err="1" smtClean="0"/>
              <a:t>eroare</a:t>
            </a:r>
            <a:r>
              <a:rPr lang="en-US" dirty="0" smtClean="0"/>
              <a:t> </a:t>
            </a:r>
            <a:r>
              <a:rPr lang="en-US" dirty="0" err="1" smtClean="0"/>
              <a:t>minimă</a:t>
            </a:r>
            <a:endParaRPr lang="en-US" dirty="0" smtClean="0"/>
          </a:p>
        </p:txBody>
      </p:sp>
      <p:pic>
        <p:nvPicPr>
          <p:cNvPr id="434181" name="Picture 9" descr="result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9400" y="1828800"/>
            <a:ext cx="294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1800" y="4343400"/>
            <a:ext cx="1828800" cy="1692275"/>
            <a:chOff x="4272" y="2736"/>
            <a:chExt cx="1152" cy="1066"/>
          </a:xfrm>
        </p:grpSpPr>
        <p:pic>
          <p:nvPicPr>
            <p:cNvPr id="434205" name="Picture 11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72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6" name="Rectangle 12"/>
            <p:cNvSpPr>
              <a:spLocks noChangeArrowheads="1"/>
            </p:cNvSpPr>
            <p:nvPr/>
          </p:nvSpPr>
          <p:spPr bwMode="auto">
            <a:xfrm>
              <a:off x="5328" y="2736"/>
              <a:ext cx="96" cy="10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362575" y="4343400"/>
            <a:ext cx="3268663" cy="1689100"/>
            <a:chOff x="3378" y="2736"/>
            <a:chExt cx="2059" cy="1064"/>
          </a:xfrm>
        </p:grpSpPr>
        <p:sp>
          <p:nvSpPr>
            <p:cNvPr id="434203" name="Rectangle 14"/>
            <p:cNvSpPr>
              <a:spLocks noChangeArrowheads="1"/>
            </p:cNvSpPr>
            <p:nvPr/>
          </p:nvSpPr>
          <p:spPr bwMode="auto">
            <a:xfrm>
              <a:off x="5184" y="2736"/>
              <a:ext cx="253" cy="10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pic>
          <p:nvPicPr>
            <p:cNvPr id="434204" name="Picture 15" descr="resul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78" y="2736"/>
              <a:ext cx="18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4184" name="Text Box 16"/>
          <p:cNvSpPr txBox="1">
            <a:spLocks noChangeArrowheads="1"/>
          </p:cNvSpPr>
          <p:nvPr/>
        </p:nvSpPr>
        <p:spPr bwMode="auto">
          <a:xfrm>
            <a:off x="1066800" y="1295400"/>
            <a:ext cx="28444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atin typeface="Trebuchet MS" pitchFamily="34" charset="0"/>
              </a:rPr>
              <a:t>b</a:t>
            </a:r>
            <a:r>
              <a:rPr lang="en-US" b="1" dirty="0" err="1" smtClean="0">
                <a:latin typeface="Trebuchet MS" pitchFamily="34" charset="0"/>
              </a:rPr>
              <a:t>locuri</a:t>
            </a:r>
            <a:r>
              <a:rPr lang="en-US" b="1" dirty="0" smtClean="0">
                <a:latin typeface="Trebuchet MS" pitchFamily="34" charset="0"/>
              </a:rPr>
              <a:t> care se </a:t>
            </a:r>
            <a:r>
              <a:rPr lang="en-US" b="1" dirty="0" err="1" smtClean="0">
                <a:latin typeface="Trebuchet MS" pitchFamily="34" charset="0"/>
              </a:rPr>
              <a:t>suprapun</a:t>
            </a:r>
            <a:endParaRPr lang="en-US" b="1" dirty="0">
              <a:latin typeface="Trebuchet MS" pitchFamily="34" charset="0"/>
            </a:endParaRPr>
          </a:p>
        </p:txBody>
      </p:sp>
      <p:sp>
        <p:nvSpPr>
          <p:cNvPr id="434185" name="Text Box 17"/>
          <p:cNvSpPr txBox="1">
            <a:spLocks noChangeArrowheads="1"/>
          </p:cNvSpPr>
          <p:nvPr/>
        </p:nvSpPr>
        <p:spPr bwMode="auto">
          <a:xfrm>
            <a:off x="5320913" y="1308032"/>
            <a:ext cx="3057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atin typeface="Trebuchet MS" pitchFamily="34" charset="0"/>
              </a:rPr>
              <a:t>m</a:t>
            </a:r>
            <a:r>
              <a:rPr lang="en-US" b="1" dirty="0" err="1" smtClean="0">
                <a:latin typeface="Trebuchet MS" pitchFamily="34" charset="0"/>
              </a:rPr>
              <a:t>uchie</a:t>
            </a:r>
            <a:r>
              <a:rPr lang="en-US" b="1" dirty="0" smtClean="0">
                <a:latin typeface="Trebuchet MS" pitchFamily="34" charset="0"/>
              </a:rPr>
              <a:t>/</a:t>
            </a:r>
            <a:r>
              <a:rPr lang="en-US" b="1" dirty="0" err="1" smtClean="0">
                <a:latin typeface="Trebuchet MS" pitchFamily="34" charset="0"/>
              </a:rPr>
              <a:t>frontieră</a:t>
            </a:r>
            <a:r>
              <a:rPr lang="en-US" b="1" dirty="0" smtClean="0">
                <a:latin typeface="Trebuchet MS" pitchFamily="34" charset="0"/>
              </a:rPr>
              <a:t> </a:t>
            </a:r>
            <a:r>
              <a:rPr lang="en-US" b="1" dirty="0" err="1" smtClean="0">
                <a:latin typeface="Trebuchet MS" pitchFamily="34" charset="0"/>
              </a:rPr>
              <a:t>verticală</a:t>
            </a:r>
            <a:endParaRPr lang="en-US" b="1" dirty="0">
              <a:latin typeface="Trebuchet MS" pitchFamily="34" charset="0"/>
            </a:endParaRPr>
          </a:p>
        </p:txBody>
      </p:sp>
      <p:sp>
        <p:nvSpPr>
          <p:cNvPr id="434186" name="AutoShape 18"/>
          <p:cNvSpPr>
            <a:spLocks noChangeArrowheads="1"/>
          </p:cNvSpPr>
          <p:nvPr/>
        </p:nvSpPr>
        <p:spPr bwMode="auto">
          <a:xfrm>
            <a:off x="4495800" y="2438400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914400" y="1819275"/>
            <a:ext cx="3429000" cy="4722813"/>
            <a:chOff x="576" y="1146"/>
            <a:chExt cx="2160" cy="2975"/>
          </a:xfrm>
        </p:grpSpPr>
        <p:pic>
          <p:nvPicPr>
            <p:cNvPr id="434190" name="Picture 20" descr="er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80" y="2736"/>
              <a:ext cx="2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1" name="Picture 21" descr="left"/>
            <p:cNvPicPr>
              <a:picLocks noChangeAspect="1" noChangeArrowheads="1"/>
            </p:cNvPicPr>
            <p:nvPr/>
          </p:nvPicPr>
          <p:blipFill>
            <a:blip r:embed="rId6" cstate="print"/>
            <a:srcRect l="75000"/>
            <a:stretch>
              <a:fillRect/>
            </a:stretch>
          </p:blipFill>
          <p:spPr bwMode="auto">
            <a:xfrm>
              <a:off x="720" y="2736"/>
              <a:ext cx="264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2" name="Picture 22" descr="right"/>
            <p:cNvPicPr>
              <a:picLocks noChangeAspect="1" noChangeArrowheads="1"/>
            </p:cNvPicPr>
            <p:nvPr/>
          </p:nvPicPr>
          <p:blipFill>
            <a:blip r:embed="rId5" cstate="print"/>
            <a:srcRect r="76137"/>
            <a:stretch>
              <a:fillRect/>
            </a:stretch>
          </p:blipFill>
          <p:spPr bwMode="auto">
            <a:xfrm>
              <a:off x="1440" y="2736"/>
              <a:ext cx="252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9911" name="Rectangle 23"/>
            <p:cNvSpPr>
              <a:spLocks noChangeArrowheads="1"/>
            </p:cNvSpPr>
            <p:nvPr/>
          </p:nvSpPr>
          <p:spPr bwMode="auto">
            <a:xfrm>
              <a:off x="1008" y="2611"/>
              <a:ext cx="418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7200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_</a:t>
              </a:r>
            </a:p>
          </p:txBody>
        </p:sp>
        <p:sp>
          <p:nvSpPr>
            <p:cNvPr id="1189912" name="Rectangle 24"/>
            <p:cNvSpPr>
              <a:spLocks noChangeArrowheads="1"/>
            </p:cNvSpPr>
            <p:nvPr/>
          </p:nvSpPr>
          <p:spPr bwMode="auto">
            <a:xfrm>
              <a:off x="1968" y="2880"/>
              <a:ext cx="425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66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=</a:t>
              </a:r>
            </a:p>
          </p:txBody>
        </p:sp>
        <p:sp>
          <p:nvSpPr>
            <p:cNvPr id="1189913" name="Rectangle 25"/>
            <p:cNvSpPr>
              <a:spLocks noChangeArrowheads="1"/>
            </p:cNvSpPr>
            <p:nvPr/>
          </p:nvSpPr>
          <p:spPr bwMode="auto">
            <a:xfrm>
              <a:off x="1824" y="2400"/>
              <a:ext cx="29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4400">
                  <a:effectLst>
                    <a:outerShdw blurRad="38100" dist="38100" dir="2700000" algn="tl">
                      <a:srgbClr val="4D4D4D"/>
                    </a:outerShdw>
                  </a:effectLst>
                </a:rPr>
                <a:t>2</a:t>
              </a:r>
            </a:p>
          </p:txBody>
        </p:sp>
        <p:sp>
          <p:nvSpPr>
            <p:cNvPr id="434196" name="Line 26"/>
            <p:cNvSpPr>
              <a:spLocks noChangeShapeType="1"/>
            </p:cNvSpPr>
            <p:nvPr/>
          </p:nvSpPr>
          <p:spPr bwMode="auto">
            <a:xfrm flipH="1">
              <a:off x="1584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7" name="AutoShape 27"/>
            <p:cNvSpPr>
              <a:spLocks noChangeArrowheads="1"/>
            </p:cNvSpPr>
            <p:nvPr/>
          </p:nvSpPr>
          <p:spPr bwMode="auto">
            <a:xfrm>
              <a:off x="576" y="2640"/>
              <a:ext cx="1248" cy="1248"/>
            </a:xfrm>
            <a:prstGeom prst="bracketPair">
              <a:avLst>
                <a:gd name="adj" fmla="val 713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198" name="Line 28"/>
            <p:cNvSpPr>
              <a:spLocks noChangeShapeType="1"/>
            </p:cNvSpPr>
            <p:nvPr/>
          </p:nvSpPr>
          <p:spPr bwMode="auto">
            <a:xfrm flipH="1">
              <a:off x="1056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9" name="Rectangle 29"/>
            <p:cNvSpPr>
              <a:spLocks noChangeArrowheads="1"/>
            </p:cNvSpPr>
            <p:nvPr/>
          </p:nvSpPr>
          <p:spPr bwMode="auto">
            <a:xfrm>
              <a:off x="1680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0" name="Rectangle 30"/>
            <p:cNvSpPr>
              <a:spLocks noChangeArrowheads="1"/>
            </p:cNvSpPr>
            <p:nvPr/>
          </p:nvSpPr>
          <p:spPr bwMode="auto">
            <a:xfrm>
              <a:off x="1236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1" name="Text Box 31"/>
            <p:cNvSpPr txBox="1">
              <a:spLocks noChangeArrowheads="1"/>
            </p:cNvSpPr>
            <p:nvPr/>
          </p:nvSpPr>
          <p:spPr bwMode="auto">
            <a:xfrm>
              <a:off x="944" y="3888"/>
              <a:ext cx="17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 err="1">
                  <a:latin typeface="Trebuchet MS" pitchFamily="34" charset="0"/>
                </a:rPr>
                <a:t>e</a:t>
              </a:r>
              <a:r>
                <a:rPr lang="en-US" b="1" dirty="0" err="1" smtClean="0">
                  <a:latin typeface="Trebuchet MS" pitchFamily="34" charset="0"/>
                </a:rPr>
                <a:t>roarea</a:t>
              </a:r>
              <a:r>
                <a:rPr lang="en-US" b="1" dirty="0" smtClean="0">
                  <a:latin typeface="Trebuchet MS" pitchFamily="34" charset="0"/>
                </a:rPr>
                <a:t> de </a:t>
              </a:r>
              <a:r>
                <a:rPr lang="en-US" b="1" dirty="0" err="1" smtClean="0">
                  <a:latin typeface="Trebuchet MS" pitchFamily="34" charset="0"/>
                </a:rPr>
                <a:t>suprapunere</a:t>
              </a:r>
              <a:endParaRPr lang="en-US" b="1" dirty="0">
                <a:latin typeface="Trebuchet MS" pitchFamily="34" charset="0"/>
              </a:endParaRPr>
            </a:p>
          </p:txBody>
        </p:sp>
        <p:sp>
          <p:nvSpPr>
            <p:cNvPr id="434202" name="Rectangle 32"/>
            <p:cNvSpPr>
              <a:spLocks noChangeArrowheads="1"/>
            </p:cNvSpPr>
            <p:nvPr/>
          </p:nvSpPr>
          <p:spPr bwMode="auto">
            <a:xfrm>
              <a:off x="2483" y="2736"/>
              <a:ext cx="253" cy="106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pic>
        <p:nvPicPr>
          <p:cNvPr id="1189921" name="Picture 33" descr="mask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81450" y="4343400"/>
            <a:ext cx="40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4678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 smtClean="0">
                <a:latin typeface="Arial" charset="0"/>
              </a:rPr>
              <a:t>Găsirea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liniilor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într</a:t>
            </a:r>
            <a:r>
              <a:rPr lang="en-US" sz="3200" dirty="0" smtClean="0">
                <a:latin typeface="Arial" charset="0"/>
              </a:rPr>
              <a:t>-o imagine: </a:t>
            </a:r>
            <a:r>
              <a:rPr lang="en-US" sz="3200" dirty="0" err="1" smtClean="0">
                <a:latin typeface="Arial" charset="0"/>
              </a:rPr>
              <a:t>spațiul</a:t>
            </a:r>
            <a:r>
              <a:rPr lang="en-US" sz="3200" dirty="0" smtClean="0">
                <a:latin typeface="Arial" charset="0"/>
              </a:rPr>
              <a:t> Hough</a:t>
            </a:r>
            <a:endParaRPr lang="en-US" sz="3200" dirty="0">
              <a:latin typeface="Arial" charset="0"/>
            </a:endParaRP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909" y="4500522"/>
            <a:ext cx="8700982" cy="2362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2400" dirty="0" err="1" smtClean="0">
                <a:latin typeface="Calibri (Body)"/>
                <a:cs typeface="Calibri (Body)"/>
              </a:rPr>
              <a:t>Legătura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dintre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spațiul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imaginii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(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) </a:t>
            </a:r>
            <a:r>
              <a:rPr lang="en-US" sz="2400" dirty="0" err="1" smtClean="0">
                <a:latin typeface="Calibri (Body)"/>
                <a:cs typeface="Calibri (Body)"/>
              </a:rPr>
              <a:t>și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spațiul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Hough (</a:t>
            </a:r>
            <a:r>
              <a:rPr lang="en-US" sz="2400" dirty="0" err="1">
                <a:latin typeface="Calibri (Body)"/>
                <a:cs typeface="Calibri (Body)"/>
              </a:rPr>
              <a:t>m,b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>
              <a:latin typeface="Calibri (Body)"/>
              <a:cs typeface="Calibri (Body)"/>
            </a:endParaRPr>
          </a:p>
          <a:p>
            <a:pPr lvl="1" eaLnBrk="1" hangingPunct="1"/>
            <a:r>
              <a:rPr lang="en-US" sz="1800" dirty="0">
                <a:latin typeface="Calibri (Body)"/>
                <a:cs typeface="Calibri (Body)"/>
              </a:rPr>
              <a:t>o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linie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într</a:t>
            </a:r>
            <a:r>
              <a:rPr lang="en-US" sz="1800" dirty="0" smtClean="0">
                <a:latin typeface="Calibri (Body)"/>
                <a:cs typeface="Calibri (Body)"/>
              </a:rPr>
              <a:t>-o imagine </a:t>
            </a:r>
            <a:r>
              <a:rPr lang="en-US" sz="1800" dirty="0" err="1" smtClean="0">
                <a:latin typeface="Calibri (Body)"/>
                <a:cs typeface="Calibri (Body)"/>
              </a:rPr>
              <a:t>corespunde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unui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punct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în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spațiul</a:t>
            </a:r>
            <a:r>
              <a:rPr lang="en-US" sz="1800" dirty="0" smtClean="0">
                <a:latin typeface="Calibri (Body)"/>
                <a:cs typeface="Calibri (Body)"/>
              </a:rPr>
              <a:t> Hough</a:t>
            </a:r>
            <a:endParaRPr lang="en-US" sz="1800" dirty="0">
              <a:latin typeface="Calibri (Body)"/>
              <a:cs typeface="Calibri (Body)"/>
            </a:endParaRPr>
          </a:p>
          <a:p>
            <a:pPr lvl="1" eaLnBrk="1" hangingPunct="1"/>
            <a:r>
              <a:rPr lang="en-US" sz="1800" dirty="0" err="1">
                <a:latin typeface="Calibri (Body)"/>
                <a:cs typeface="Calibri (Body)"/>
              </a:rPr>
              <a:t>t</a:t>
            </a:r>
            <a:r>
              <a:rPr lang="en-US" sz="1800" dirty="0" err="1" smtClean="0">
                <a:latin typeface="Calibri (Body)"/>
                <a:cs typeface="Calibri (Body)"/>
              </a:rPr>
              <a:t>recerea</a:t>
            </a:r>
            <a:r>
              <a:rPr lang="en-US" sz="1800" dirty="0" smtClean="0">
                <a:latin typeface="Calibri (Body)"/>
                <a:cs typeface="Calibri (Body)"/>
              </a:rPr>
              <a:t> de la </a:t>
            </a:r>
            <a:r>
              <a:rPr lang="en-US" sz="1800" dirty="0" err="1" smtClean="0">
                <a:latin typeface="Calibri (Body)"/>
                <a:cs typeface="Calibri (Body)"/>
              </a:rPr>
              <a:t>spațiul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imaginii</a:t>
            </a:r>
            <a:r>
              <a:rPr lang="en-US" sz="1800" dirty="0" smtClean="0">
                <a:latin typeface="Calibri (Body)"/>
                <a:cs typeface="Calibri (Body)"/>
              </a:rPr>
              <a:t> la </a:t>
            </a:r>
            <a:r>
              <a:rPr lang="en-US" sz="1800" dirty="0" err="1" smtClean="0">
                <a:latin typeface="Calibri (Body)"/>
                <a:cs typeface="Calibri (Body)"/>
              </a:rPr>
              <a:t>spațiul</a:t>
            </a:r>
            <a:r>
              <a:rPr lang="en-US" sz="1800" dirty="0" smtClean="0">
                <a:latin typeface="Calibri (Body)"/>
                <a:cs typeface="Calibri (Body)"/>
              </a:rPr>
              <a:t> Hough:</a:t>
            </a:r>
          </a:p>
          <a:p>
            <a:pPr lvl="2" eaLnBrk="1" hangingPunct="1"/>
            <a:r>
              <a:rPr lang="en-US" sz="1800" dirty="0" err="1">
                <a:latin typeface="Calibri (Body)"/>
                <a:cs typeface="Calibri (Body)"/>
              </a:rPr>
              <a:t>p</a:t>
            </a:r>
            <a:r>
              <a:rPr lang="en-US" sz="1800" dirty="0" err="1" smtClean="0">
                <a:latin typeface="Calibri (Body)"/>
                <a:cs typeface="Calibri (Body)"/>
              </a:rPr>
              <a:t>entru</a:t>
            </a:r>
            <a:r>
              <a:rPr lang="en-US" sz="1800" dirty="0" smtClean="0">
                <a:latin typeface="Calibri (Body)"/>
                <a:cs typeface="Calibri (Body)"/>
              </a:rPr>
              <a:t> un set de </a:t>
            </a:r>
            <a:r>
              <a:rPr lang="en-US" sz="1800" dirty="0" err="1" smtClean="0">
                <a:latin typeface="Calibri (Body)"/>
                <a:cs typeface="Calibri (Body)"/>
              </a:rPr>
              <a:t>puncte</a:t>
            </a:r>
            <a:r>
              <a:rPr lang="en-US" sz="1800" dirty="0" smtClean="0">
                <a:latin typeface="Calibri (Body)"/>
                <a:cs typeface="Calibri (Body)"/>
              </a:rPr>
              <a:t> (</a:t>
            </a:r>
            <a:r>
              <a:rPr lang="en-US" sz="1800" dirty="0" err="1">
                <a:latin typeface="Calibri (Body)"/>
                <a:cs typeface="Calibri (Body)"/>
              </a:rPr>
              <a:t>x,y</a:t>
            </a:r>
            <a:r>
              <a:rPr lang="en-US" sz="1800" dirty="0">
                <a:latin typeface="Calibri (Body)"/>
                <a:cs typeface="Calibri (Body)"/>
              </a:rPr>
              <a:t>), </a:t>
            </a:r>
            <a:r>
              <a:rPr lang="en-US" sz="1800" dirty="0" err="1" smtClean="0">
                <a:latin typeface="Calibri (Body)"/>
                <a:cs typeface="Calibri (Body)"/>
              </a:rPr>
              <a:t>găsește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toate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perechile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>
                <a:latin typeface="Calibri (Body)"/>
                <a:cs typeface="Calibri (Body)"/>
              </a:rPr>
              <a:t>(</a:t>
            </a:r>
            <a:r>
              <a:rPr lang="en-US" sz="1800" dirty="0" err="1">
                <a:latin typeface="Calibri (Body)"/>
                <a:cs typeface="Calibri (Body)"/>
              </a:rPr>
              <a:t>m,b</a:t>
            </a:r>
            <a:r>
              <a:rPr lang="en-US" sz="1800" dirty="0">
                <a:latin typeface="Calibri (Body)"/>
                <a:cs typeface="Calibri (Body)"/>
              </a:rPr>
              <a:t>) </a:t>
            </a:r>
            <a:r>
              <a:rPr lang="en-US" sz="1800" dirty="0" err="1" smtClean="0">
                <a:latin typeface="Calibri (Body)"/>
                <a:cs typeface="Calibri (Body)"/>
              </a:rPr>
              <a:t>astfel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 err="1" smtClean="0">
                <a:latin typeface="Calibri (Body)"/>
                <a:cs typeface="Calibri (Body)"/>
              </a:rPr>
              <a:t>încât</a:t>
            </a:r>
            <a:r>
              <a:rPr lang="en-US" sz="1800" dirty="0" smtClean="0">
                <a:latin typeface="Calibri (Body)"/>
                <a:cs typeface="Calibri (Body)"/>
              </a:rPr>
              <a:t> </a:t>
            </a:r>
            <a:r>
              <a:rPr lang="en-US" sz="1800" dirty="0">
                <a:latin typeface="Calibri (Body)"/>
                <a:cs typeface="Calibri (Body)"/>
              </a:rPr>
              <a:t>y = mx + b</a:t>
            </a:r>
          </a:p>
        </p:txBody>
      </p:sp>
      <p:sp>
        <p:nvSpPr>
          <p:cNvPr id="108547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8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9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08550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08551" name="Line 8"/>
          <p:cNvSpPr>
            <a:spLocks noChangeShapeType="1"/>
          </p:cNvSpPr>
          <p:nvPr/>
        </p:nvSpPr>
        <p:spPr bwMode="auto">
          <a:xfrm flipV="1">
            <a:off x="1676400" y="1981200"/>
            <a:ext cx="14478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8552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755775"/>
            <a:ext cx="155416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3" name="Line 10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4" name="Line 11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5" name="Text Box 12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08556" name="Text Box 13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8557" name="Oval 14"/>
          <p:cNvSpPr>
            <a:spLocks noChangeArrowheads="1"/>
          </p:cNvSpPr>
          <p:nvPr/>
        </p:nvSpPr>
        <p:spPr bwMode="auto">
          <a:xfrm>
            <a:off x="5715000" y="2590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08558" name="Text Box 15"/>
          <p:cNvSpPr txBox="1">
            <a:spLocks noChangeArrowheads="1"/>
          </p:cNvSpPr>
          <p:nvPr/>
        </p:nvSpPr>
        <p:spPr bwMode="auto">
          <a:xfrm>
            <a:off x="6096000" y="3032125"/>
            <a:ext cx="487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m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08559" name="Text Box 16"/>
          <p:cNvSpPr txBox="1">
            <a:spLocks noChangeArrowheads="1"/>
          </p:cNvSpPr>
          <p:nvPr/>
        </p:nvSpPr>
        <p:spPr bwMode="auto">
          <a:xfrm>
            <a:off x="5019675" y="2409825"/>
            <a:ext cx="417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b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08560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8561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3566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Hough </a:t>
            </a:r>
          </a:p>
          <a:p>
            <a:pPr eaLnBrk="0" hangingPunct="0"/>
            <a:r>
              <a:rPr lang="en-US" sz="2400" dirty="0" smtClean="0">
                <a:solidFill>
                  <a:srgbClr val="000000"/>
                </a:solidFill>
              </a:rPr>
              <a:t>(al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8562" name="Line 19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83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Sinteza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r>
              <a:rPr lang="en-US" dirty="0" smtClean="0"/>
              <a:t> la </a:t>
            </a:r>
            <a:r>
              <a:rPr lang="en-US" dirty="0" err="1" smtClean="0"/>
              <a:t>nivel</a:t>
            </a:r>
            <a:r>
              <a:rPr lang="en-US" dirty="0" smtClean="0"/>
              <a:t> de </a:t>
            </a:r>
            <a:r>
              <a:rPr lang="en-US" dirty="0" err="1" smtClean="0"/>
              <a:t>blocuri</a:t>
            </a:r>
            <a:r>
              <a:rPr lang="en-US" dirty="0" smtClean="0"/>
              <a:t> - </a:t>
            </a:r>
            <a:r>
              <a:rPr lang="en-US" dirty="0" err="1" smtClean="0"/>
              <a:t>algoritm</a:t>
            </a:r>
            <a:endParaRPr lang="en-US" dirty="0" smtClean="0"/>
          </a:p>
        </p:txBody>
      </p:sp>
      <p:pic>
        <p:nvPicPr>
          <p:cNvPr id="7" name="Picture 6" descr="Screen shot 2014-11-04 at 11.3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" y="1409886"/>
            <a:ext cx="7315200" cy="506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999" y="3017841"/>
            <a:ext cx="866588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textura</a:t>
            </a:r>
            <a:endParaRPr lang="en-US" sz="1400" dirty="0" smtClean="0"/>
          </a:p>
          <a:p>
            <a:pPr algn="ctr"/>
            <a:r>
              <a:rPr lang="en-US" sz="1400" dirty="0" err="1" smtClean="0"/>
              <a:t>mostră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94752" y="3354439"/>
            <a:ext cx="1027953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b</a:t>
            </a:r>
            <a:r>
              <a:rPr lang="en-US" sz="1400" dirty="0" err="1" smtClean="0"/>
              <a:t>locuri</a:t>
            </a:r>
            <a:endParaRPr lang="en-US" sz="1400" dirty="0" smtClean="0"/>
          </a:p>
          <a:p>
            <a:pPr algn="ctr"/>
            <a:r>
              <a:rPr lang="en-US" sz="1400" dirty="0"/>
              <a:t>d</a:t>
            </a:r>
            <a:r>
              <a:rPr lang="en-US" sz="1400" dirty="0" smtClean="0"/>
              <a:t>e </a:t>
            </a:r>
            <a:r>
              <a:rPr lang="en-US" sz="1400" dirty="0" err="1" smtClean="0"/>
              <a:t>textură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30732" y="6501185"/>
            <a:ext cx="728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http://</a:t>
            </a:r>
            <a:r>
              <a:rPr lang="en-US" sz="1400" dirty="0" err="1">
                <a:solidFill>
                  <a:srgbClr val="0000FF"/>
                </a:solidFill>
              </a:rPr>
              <a:t>www.eecs.berkeley.edu</a:t>
            </a:r>
            <a:r>
              <a:rPr lang="en-US" sz="1400" dirty="0">
                <a:solidFill>
                  <a:srgbClr val="0000FF"/>
                </a:solidFill>
              </a:rPr>
              <a:t>/Research/Projects/CS/vision/papers/efros-siggraph01.pdf</a:t>
            </a:r>
          </a:p>
        </p:txBody>
      </p:sp>
    </p:spTree>
    <p:extLst>
      <p:ext uri="{BB962C8B-B14F-4D97-AF65-F5344CB8AC3E}">
        <p14:creationId xmlns:p14="http://schemas.microsoft.com/office/powerpoint/2010/main" val="1365437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25" name="Picture 2" descr="11_out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4738" y="2827338"/>
            <a:ext cx="3725862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6" name="Picture 3" descr="11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475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7" name="Picture 4" descr="23_out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8" name="Picture 5" descr="23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8668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73" name="Picture 2" descr="9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4" name="Picture 3" descr="9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5" name="Picture 4" descr="radishe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475" y="574675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6" name="Picture 5" descr="radishe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2583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648200" y="2817813"/>
          <a:ext cx="3811588" cy="38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17" name="PhotoSuite Image" r:id="rId4" imgW="3981600" imgH="3981600" progId="">
                  <p:embed/>
                </p:oleObj>
              </mc:Choice>
              <mc:Fallback>
                <p:oleObj name="PhotoSuite Image" r:id="rId4" imgW="3981600" imgH="3981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817813"/>
                        <a:ext cx="3811588" cy="381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5626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18" name="PhotoSuite Image" r:id="rId6" imgW="1828800" imgH="1828800" progId="">
                  <p:embed/>
                </p:oleObj>
              </mc:Choice>
              <mc:Fallback>
                <p:oleObj name="PhotoSuite Image" r:id="rId6" imgW="1828800" imgH="182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4478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19" name="PhotoSuite Image" r:id="rId8" imgW="1828800" imgH="1828800" progId="">
                  <p:embed/>
                </p:oleObj>
              </mc:Choice>
              <mc:Fallback>
                <p:oleObj name="PhotoSuite Image" r:id="rId8" imgW="1828800" imgH="182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533400" y="2817813"/>
          <a:ext cx="3811588" cy="38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20" name="PhotoSuite Image" r:id="rId10" imgW="3943440" imgH="3943440" progId="">
                  <p:embed/>
                </p:oleObj>
              </mc:Choice>
              <mc:Fallback>
                <p:oleObj name="PhotoSuite Image" r:id="rId10" imgW="3943440" imgH="3943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17813"/>
                        <a:ext cx="3811588" cy="381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86266" y="6583260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48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93" name="Picture 2" descr="cans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4" name="Picture 3" descr="cans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5" name="Picture 4" descr="window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2475" y="609600"/>
            <a:ext cx="18637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6" name="Picture 5" descr="window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7264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 descr="app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03725"/>
            <a:ext cx="219392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3" descr="apples_ou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3627438"/>
            <a:ext cx="4389438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191000" y="419100"/>
          <a:ext cx="33147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01" name="PhotoSuite Image" r:id="rId6" imgW="3314880" imgH="2933640" progId="">
                  <p:embed/>
                </p:oleObj>
              </mc:Choice>
              <mc:Fallback>
                <p:oleObj name="PhotoSuite Image" r:id="rId6" imgW="3314880" imgH="2933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19100"/>
                        <a:ext cx="331470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752600" y="1209675"/>
          <a:ext cx="1619250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02" name="PhotoSuite Image" r:id="rId8" imgW="1619280" imgH="1457280" progId="">
                  <p:embed/>
                </p:oleObj>
              </mc:Choice>
              <mc:Fallback>
                <p:oleObj name="PhotoSuite Image" r:id="rId8" imgW="1619280" imgH="1457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09675"/>
                        <a:ext cx="1619250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842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57175" y="5486400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45" name="PhotoSuite Image" r:id="rId4" imgW="914400" imgH="914400" progId="">
                  <p:embed/>
                </p:oleObj>
              </mc:Choice>
              <mc:Fallback>
                <p:oleObj name="PhotoSuite Image" r:id="rId4" imgW="914400" imgH="914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5486400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3" descr="S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03725" y="20415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4" descr="S29_ou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9638" y="579438"/>
            <a:ext cx="2925762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5" descr="peanuts_o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0" y="40386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6" descr="yellow-peppers_ou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89638" y="3703638"/>
            <a:ext cx="2925762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7" descr="yellow-pepper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03725" y="51657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600200" y="1104900"/>
          <a:ext cx="2419350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46" name="PhotoSuite Image" r:id="rId11" imgW="2419200" imgH="2419200" progId="">
                  <p:embed/>
                </p:oleObj>
              </mc:Choice>
              <mc:Fallback>
                <p:oleObj name="PhotoSuite Image" r:id="rId11" imgW="2419200" imgH="2419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04900"/>
                        <a:ext cx="2419350" cy="241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66700" y="2286000"/>
          <a:ext cx="1219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47" name="PhotoSuite Image" r:id="rId13" imgW="1219320" imgH="1219320" progId="">
                  <p:embed/>
                </p:oleObj>
              </mc:Choice>
              <mc:Fallback>
                <p:oleObj name="PhotoSuite Image" r:id="rId13" imgW="1219320" imgH="1219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86000"/>
                        <a:ext cx="1219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278125" y="6591401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543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58674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89" name="PhotoSuite Image" r:id="rId4" imgW="2438280" imgH="2438280" progId="">
                  <p:embed/>
                </p:oleObj>
              </mc:Choice>
              <mc:Fallback>
                <p:oleObj name="PhotoSuite Image" r:id="rId4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4876800" y="2819400"/>
          <a:ext cx="381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90" name="PhotoSuite Image" r:id="rId6" imgW="5086440" imgH="5086440" progId="">
                  <p:embed/>
                </p:oleObj>
              </mc:Choice>
              <mc:Fallback>
                <p:oleObj name="PhotoSuite Image" r:id="rId6" imgW="5086440" imgH="5086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819400"/>
                        <a:ext cx="3810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57200" y="2819400"/>
          <a:ext cx="3810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91" name="PhotoSuite Image" r:id="rId8" imgW="5086440" imgH="5086440" progId="">
                  <p:embed/>
                </p:oleObj>
              </mc:Choice>
              <mc:Fallback>
                <p:oleObj name="PhotoSuite Image" r:id="rId8" imgW="5086440" imgH="50864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19400"/>
                        <a:ext cx="3810000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1447800" y="609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92" name="PhotoSuite Image" r:id="rId10" imgW="2438280" imgH="2438280" progId="">
                  <p:embed/>
                </p:oleObj>
              </mc:Choice>
              <mc:Fallback>
                <p:oleObj name="PhotoSuite Image" r:id="rId10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09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565525" y="383887"/>
            <a:ext cx="209683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Trebuchet MS" pitchFamily="34" charset="0"/>
              </a:rPr>
              <a:t>Mai </a:t>
            </a:r>
            <a:r>
              <a:rPr lang="en-US" sz="3200" dirty="0" err="1" smtClean="0">
                <a:latin typeface="Trebuchet MS" pitchFamily="34" charset="0"/>
              </a:rPr>
              <a:t>puțin</a:t>
            </a:r>
            <a:r>
              <a:rPr lang="en-US" sz="3200" dirty="0" smtClean="0">
                <a:latin typeface="Trebuchet MS" pitchFamily="34" charset="0"/>
              </a:rPr>
              <a:t> </a:t>
            </a:r>
            <a:r>
              <a:rPr lang="en-US" sz="3200" dirty="0" err="1" smtClean="0">
                <a:latin typeface="Trebuchet MS" pitchFamily="34" charset="0"/>
              </a:rPr>
              <a:t>reuşite</a:t>
            </a:r>
            <a:endParaRPr lang="en-US" dirty="0"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6266" y="6599542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6700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458592"/>
              </p:ext>
            </p:extLst>
          </p:nvPr>
        </p:nvGraphicFramePr>
        <p:xfrm>
          <a:off x="304800" y="2444192"/>
          <a:ext cx="21447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793" name="PhotoSuite Image" r:id="rId3" imgW="1143000" imgH="1390680" progId="">
                  <p:embed/>
                </p:oleObj>
              </mc:Choice>
              <mc:Fallback>
                <p:oleObj name="PhotoSuite Image" r:id="rId3" imgW="1143000" imgH="139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444192"/>
                        <a:ext cx="2144713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19400" y="3258580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715000" y="3258580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447898"/>
              </p:ext>
            </p:extLst>
          </p:nvPr>
        </p:nvGraphicFramePr>
        <p:xfrm>
          <a:off x="6553200" y="2387042"/>
          <a:ext cx="2286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794" name="PhotoSuite Image" r:id="rId5" imgW="2286000" imgH="2781360" progId="">
                  <p:embed/>
                </p:oleObj>
              </mc:Choice>
              <mc:Fallback>
                <p:oleObj name="PhotoSuite Image" r:id="rId5" imgW="2286000" imgH="278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387042"/>
                        <a:ext cx="2286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387507"/>
              </p:ext>
            </p:extLst>
          </p:nvPr>
        </p:nvGraphicFramePr>
        <p:xfrm>
          <a:off x="3686175" y="3253817"/>
          <a:ext cx="18764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795" name="PhotoSuite Image" r:id="rId7" imgW="1876320" imgH="1266840" progId="">
                  <p:embed/>
                </p:oleObj>
              </mc:Choice>
              <mc:Fallback>
                <p:oleObj name="PhotoSuite Image" r:id="rId7" imgW="1876320" imgH="1266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253817"/>
                        <a:ext cx="18764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313238" y="2690255"/>
            <a:ext cx="7833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orez</a:t>
            </a:r>
            <a:endParaRPr lang="en-US" sz="2400" kern="1200" dirty="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Transferul texturii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28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9860" y="2779384"/>
            <a:ext cx="987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/>
              <a:t>?</a:t>
            </a:r>
            <a:endParaRPr lang="en-US" sz="9000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Transferul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endParaRPr lang="en-US" dirty="0" smtClean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1625" y="1344639"/>
            <a:ext cx="8556258" cy="5758359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Transferăm</a:t>
            </a:r>
            <a:r>
              <a:rPr lang="en-US" sz="2800" dirty="0" smtClean="0"/>
              <a:t> </a:t>
            </a:r>
            <a:r>
              <a:rPr lang="en-US" sz="2800" dirty="0" err="1" smtClean="0"/>
              <a:t>textura</a:t>
            </a:r>
            <a:r>
              <a:rPr lang="en-US" sz="2800" dirty="0" smtClean="0"/>
              <a:t> </a:t>
            </a:r>
            <a:r>
              <a:rPr lang="en-US" sz="2800" dirty="0" err="1" smtClean="0"/>
              <a:t>unui</a:t>
            </a:r>
            <a:r>
              <a:rPr lang="en-US" sz="2800" dirty="0" smtClean="0"/>
              <a:t> </a:t>
            </a:r>
            <a:r>
              <a:rPr lang="en-US" sz="2800" dirty="0" err="1" smtClean="0"/>
              <a:t>obiect</a:t>
            </a:r>
            <a:r>
              <a:rPr lang="en-US" sz="2800" dirty="0" smtClean="0"/>
              <a:t> la un alt </a:t>
            </a:r>
            <a:r>
              <a:rPr lang="en-US" sz="2800" dirty="0" err="1" smtClean="0"/>
              <a:t>obiect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err="1" smtClean="0"/>
              <a:t>Adăugăm</a:t>
            </a:r>
            <a:r>
              <a:rPr lang="en-US" sz="2800" dirty="0" smtClean="0"/>
              <a:t> un </a:t>
            </a:r>
            <a:r>
              <a:rPr lang="en-US" sz="2800" dirty="0" err="1" smtClean="0"/>
              <a:t>nou</a:t>
            </a:r>
            <a:r>
              <a:rPr lang="en-US" sz="2800" dirty="0" smtClean="0"/>
              <a:t> </a:t>
            </a:r>
            <a:r>
              <a:rPr lang="en-US" sz="2800" dirty="0" err="1" smtClean="0"/>
              <a:t>termen</a:t>
            </a:r>
            <a:r>
              <a:rPr lang="en-US" sz="2800" dirty="0" smtClean="0"/>
              <a:t>: </a:t>
            </a:r>
            <a:r>
              <a:rPr lang="en-US" sz="2800" dirty="0" err="1" smtClean="0"/>
              <a:t>similaritatea</a:t>
            </a:r>
            <a:r>
              <a:rPr lang="en-US" sz="2800" dirty="0" smtClean="0"/>
              <a:t> </a:t>
            </a:r>
            <a:r>
              <a:rPr lang="en-US" sz="2800" dirty="0" err="1" smtClean="0"/>
              <a:t>dintre</a:t>
            </a:r>
            <a:r>
              <a:rPr lang="en-US" sz="2800" dirty="0" smtClean="0"/>
              <a:t> </a:t>
            </a:r>
            <a:r>
              <a:rPr lang="en-US" sz="2800" dirty="0" err="1" smtClean="0"/>
              <a:t>blocul</a:t>
            </a:r>
            <a:r>
              <a:rPr lang="en-US" sz="2800" dirty="0" smtClean="0"/>
              <a:t> de </a:t>
            </a:r>
            <a:r>
              <a:rPr lang="en-US" sz="2800" dirty="0" err="1" smtClean="0"/>
              <a:t>textură</a:t>
            </a:r>
            <a:r>
              <a:rPr lang="en-US" sz="2800" dirty="0" smtClean="0"/>
              <a:t> </a:t>
            </a:r>
            <a:r>
              <a:rPr lang="en-US" sz="2800" dirty="0" err="1" smtClean="0"/>
              <a:t>si</a:t>
            </a:r>
            <a:r>
              <a:rPr lang="en-US" sz="2800" dirty="0" smtClean="0"/>
              <a:t> </a:t>
            </a:r>
            <a:r>
              <a:rPr lang="en-US" sz="2800" dirty="0" err="1" smtClean="0"/>
              <a:t>blocul</a:t>
            </a:r>
            <a:r>
              <a:rPr lang="en-US" sz="2800" dirty="0" smtClean="0"/>
              <a:t> din imagine</a:t>
            </a:r>
          </a:p>
          <a:p>
            <a:r>
              <a:rPr lang="en-US" sz="2800" dirty="0" err="1" smtClean="0"/>
              <a:t>Spre</a:t>
            </a:r>
            <a:r>
              <a:rPr lang="en-US" sz="2800" dirty="0" smtClean="0"/>
              <a:t> </a:t>
            </a:r>
            <a:r>
              <a:rPr lang="en-US" sz="2800" dirty="0" err="1" smtClean="0"/>
              <a:t>exemplu</a:t>
            </a:r>
            <a:r>
              <a:rPr lang="en-US" sz="2800" dirty="0" smtClean="0"/>
              <a:t> </a:t>
            </a:r>
            <a:r>
              <a:rPr lang="en-US" sz="2800" dirty="0" err="1" smtClean="0"/>
              <a:t>similaritate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termeni</a:t>
            </a:r>
            <a:r>
              <a:rPr lang="en-US" sz="2800" dirty="0" smtClean="0"/>
              <a:t> de </a:t>
            </a:r>
            <a:r>
              <a:rPr lang="en-US" sz="2800" dirty="0" err="1" smtClean="0"/>
              <a:t>intensitate</a:t>
            </a:r>
            <a:r>
              <a:rPr lang="en-US" sz="2800" dirty="0" smtClean="0"/>
              <a:t> 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7752"/>
              </p:ext>
            </p:extLst>
          </p:nvPr>
        </p:nvGraphicFramePr>
        <p:xfrm>
          <a:off x="457200" y="2183084"/>
          <a:ext cx="21447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17" name="PhotoSuite Image" r:id="rId4" imgW="1143000" imgH="1390680" progId="">
                  <p:embed/>
                </p:oleObj>
              </mc:Choice>
              <mc:Fallback>
                <p:oleObj name="PhotoSuite Image" r:id="rId4" imgW="1143000" imgH="139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3084"/>
                        <a:ext cx="2144713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95293"/>
              </p:ext>
            </p:extLst>
          </p:nvPr>
        </p:nvGraphicFramePr>
        <p:xfrm>
          <a:off x="3714750" y="2411684"/>
          <a:ext cx="20764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18" name="PhotoSuite Image" r:id="rId6" imgW="2076480" imgH="2095560" progId="">
                  <p:embed/>
                </p:oleObj>
              </mc:Choice>
              <mc:Fallback>
                <p:oleObj name="PhotoSuite Image" r:id="rId6" imgW="2076480" imgH="209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2411684"/>
                        <a:ext cx="2076450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767041"/>
              </p:ext>
            </p:extLst>
          </p:nvPr>
        </p:nvGraphicFramePr>
        <p:xfrm>
          <a:off x="6736947" y="2183084"/>
          <a:ext cx="2286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4819" name="PhotoSuite Image" r:id="rId8" imgW="2286000" imgH="2781360" progId="">
                  <p:embed/>
                </p:oleObj>
              </mc:Choice>
              <mc:Fallback>
                <p:oleObj name="PhotoSuite Image" r:id="rId8" imgW="2286000" imgH="278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6947" y="2183084"/>
                        <a:ext cx="2286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830698" y="2822847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867400" y="2822847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713717" y="2716664"/>
            <a:ext cx="304800" cy="304800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4095716" y="2895665"/>
            <a:ext cx="304800" cy="304800"/>
          </a:xfrm>
          <a:prstGeom prst="rect">
            <a:avLst/>
          </a:prstGeom>
          <a:noFill/>
          <a:ln w="38100" cmpd="sng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285864" y="2488451"/>
            <a:ext cx="304800" cy="304800"/>
          </a:xfrm>
          <a:prstGeom prst="rect">
            <a:avLst/>
          </a:prstGeom>
          <a:noFill/>
          <a:ln w="38100" cmpd="sng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3757236"/>
      </p:ext>
    </p:extLst>
  </p:cSld>
  <p:clrMapOvr>
    <a:masterClrMapping/>
  </p:clrMapOvr>
  <p:transition advTm="104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06953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Care </a:t>
            </a:r>
            <a:r>
              <a:rPr lang="en-US" sz="2400" dirty="0" err="1" smtClean="0">
                <a:latin typeface="Calibri (Body)"/>
                <a:cs typeface="Calibri (Body)"/>
              </a:rPr>
              <a:t>sunt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parametri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liniei</a:t>
            </a:r>
            <a:r>
              <a:rPr lang="en-US" sz="2400" dirty="0" smtClean="0">
                <a:latin typeface="Calibri (Body)"/>
                <a:cs typeface="Calibri (Body)"/>
              </a:rPr>
              <a:t> care </a:t>
            </a:r>
            <a:r>
              <a:rPr lang="en-US" sz="2400" dirty="0" err="1" smtClean="0">
                <a:latin typeface="Calibri (Body)"/>
                <a:cs typeface="Calibri (Body)"/>
              </a:rPr>
              <a:t>conține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punctele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(x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, y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) </a:t>
            </a:r>
            <a:r>
              <a:rPr lang="en-US" sz="2400" dirty="0" err="1" smtClean="0">
                <a:latin typeface="Calibri (Body)"/>
                <a:cs typeface="Calibri (Body)"/>
              </a:rPr>
              <a:t>și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(x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, y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)?</a:t>
            </a:r>
          </a:p>
          <a:p>
            <a:pPr lvl="1"/>
            <a:r>
              <a:rPr lang="en-US" sz="2400" dirty="0" err="1">
                <a:latin typeface="Calibri (Body)"/>
                <a:cs typeface="Calibri (Body)"/>
              </a:rPr>
              <a:t>i</a:t>
            </a:r>
            <a:r>
              <a:rPr lang="en-US" sz="2400" dirty="0" err="1" smtClean="0">
                <a:latin typeface="Calibri (Body)"/>
                <a:cs typeface="Calibri (Body)"/>
              </a:rPr>
              <a:t>ntersecția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dintre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linile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b = –x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m + y</a:t>
            </a:r>
            <a:r>
              <a:rPr lang="en-US" sz="2400" baseline="-25000" dirty="0">
                <a:latin typeface="Calibri (Body)"/>
                <a:cs typeface="Calibri (Body)"/>
              </a:rPr>
              <a:t>0 </a:t>
            </a:r>
            <a:r>
              <a:rPr lang="en-US" sz="2400" dirty="0" err="1" smtClean="0">
                <a:latin typeface="Calibri (Body)"/>
                <a:cs typeface="Calibri (Body)"/>
              </a:rPr>
              <a:t>și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/>
            </a:r>
            <a:br>
              <a:rPr lang="en-US" sz="2400" dirty="0">
                <a:latin typeface="Calibri (Body)"/>
                <a:cs typeface="Calibri (Body)"/>
              </a:rPr>
            </a:br>
            <a:r>
              <a:rPr lang="en-US" sz="2400" dirty="0">
                <a:latin typeface="Calibri (Body)"/>
                <a:cs typeface="Calibri (Body)"/>
              </a:rPr>
              <a:t>b = –x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m + y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</a:p>
          <a:p>
            <a:pPr eaLnBrk="1" hangingPunct="1"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114691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2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3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4694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4695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7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4699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14702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4703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114712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114714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5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1143000" lvl="2" indent="-228600">
                  <a:spcBef>
                    <a:spcPct val="20000"/>
                  </a:spcBef>
                  <a:buFontTx/>
                  <a:buChar char="–"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4713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704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x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705" name="Text Box 22"/>
          <p:cNvSpPr txBox="1">
            <a:spLocks noChangeArrowheads="1"/>
          </p:cNvSpPr>
          <p:nvPr/>
        </p:nvSpPr>
        <p:spPr bwMode="auto">
          <a:xfrm>
            <a:off x="877888" y="1681163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y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706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25"/>
            <a:ext cx="1546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cs typeface="Arial" charset="0"/>
              </a:rPr>
              <a:t>b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= –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m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+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</a:p>
        </p:txBody>
      </p:sp>
      <p:sp>
        <p:nvSpPr>
          <p:cNvPr id="114709" name="Rectangle 7"/>
          <p:cNvSpPr>
            <a:spLocks noChangeArrowheads="1"/>
          </p:cNvSpPr>
          <p:nvPr/>
        </p:nvSpPr>
        <p:spPr bwMode="auto">
          <a:xfrm>
            <a:off x="1812925" y="1895475"/>
            <a:ext cx="86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0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0</a:t>
            </a:r>
            <a:r>
              <a:rPr lang="en-US">
                <a:solidFill>
                  <a:srgbClr val="000000"/>
                </a:solidFill>
                <a:cs typeface="Arial" charset="0"/>
              </a:rPr>
              <a:t>)</a:t>
            </a:r>
          </a:p>
        </p:txBody>
      </p:sp>
      <p:sp>
        <p:nvSpPr>
          <p:cNvPr id="114710" name="Rectangle 8"/>
          <p:cNvSpPr>
            <a:spLocks noChangeArrowheads="1"/>
          </p:cNvSpPr>
          <p:nvPr/>
        </p:nvSpPr>
        <p:spPr bwMode="auto">
          <a:xfrm>
            <a:off x="2470150" y="1457325"/>
            <a:ext cx="86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>
                <a:solidFill>
                  <a:srgbClr val="000000"/>
                </a:solidFill>
                <a:cs typeface="Arial" charset="0"/>
              </a:rPr>
              <a:t>)</a:t>
            </a: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434138" y="2151063"/>
            <a:ext cx="182562" cy="1825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 smtClean="0">
                <a:latin typeface="Arial" charset="0"/>
              </a:rPr>
              <a:t>Găsirea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liniilor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într</a:t>
            </a:r>
            <a:r>
              <a:rPr lang="en-US" sz="3200" dirty="0" smtClean="0">
                <a:latin typeface="Arial" charset="0"/>
              </a:rPr>
              <a:t>-o imagine: </a:t>
            </a:r>
            <a:r>
              <a:rPr lang="en-US" sz="3200" dirty="0" err="1" smtClean="0">
                <a:latin typeface="Arial" charset="0"/>
              </a:rPr>
              <a:t>spațiul</a:t>
            </a:r>
            <a:r>
              <a:rPr lang="en-US" sz="3200" dirty="0" smtClean="0">
                <a:latin typeface="Arial" charset="0"/>
              </a:rPr>
              <a:t> Hough</a:t>
            </a:r>
            <a:endParaRPr lang="en-US" sz="3200" dirty="0">
              <a:latin typeface="Arial" charset="0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3566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Hough </a:t>
            </a:r>
          </a:p>
          <a:p>
            <a:pPr eaLnBrk="0" hangingPunct="0"/>
            <a:r>
              <a:rPr lang="en-US" sz="2400" dirty="0" smtClean="0">
                <a:solidFill>
                  <a:srgbClr val="000000"/>
                </a:solidFill>
              </a:rPr>
              <a:t>(al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14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4800" y="990600"/>
          <a:ext cx="21447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1" name="PhotoSuite Image" r:id="rId4" imgW="1143000" imgH="1390680" progId="">
                  <p:embed/>
                </p:oleObj>
              </mc:Choice>
              <mc:Fallback>
                <p:oleObj name="PhotoSuite Image" r:id="rId4" imgW="1143000" imgH="139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2144713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562350" y="1219200"/>
          <a:ext cx="2076450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2" name="PhotoSuite Image" r:id="rId6" imgW="2076480" imgH="2095560" progId="">
                  <p:embed/>
                </p:oleObj>
              </mc:Choice>
              <mc:Fallback>
                <p:oleObj name="PhotoSuite Image" r:id="rId6" imgW="2076480" imgH="2095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1219200"/>
                        <a:ext cx="2076450" cy="209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6553200" y="914400"/>
          <a:ext cx="2286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3" name="PhotoSuite Image" r:id="rId8" imgW="2286000" imgH="2781360" progId="">
                  <p:embed/>
                </p:oleObj>
              </mc:Choice>
              <mc:Fallback>
                <p:oleObj name="PhotoSuite Image" r:id="rId8" imgW="2286000" imgH="278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914400"/>
                        <a:ext cx="2286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28194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57150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160775" name="Object 7"/>
          <p:cNvGraphicFramePr>
            <a:graphicFrameLocks noChangeAspect="1"/>
          </p:cNvGraphicFramePr>
          <p:nvPr/>
        </p:nvGraphicFramePr>
        <p:xfrm>
          <a:off x="304800" y="3943350"/>
          <a:ext cx="2144713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4" name="PhotoSuite Image" r:id="rId10" imgW="1143000" imgH="1390680" progId="">
                  <p:embed/>
                </p:oleObj>
              </mc:Choice>
              <mc:Fallback>
                <p:oleObj name="PhotoSuite Image" r:id="rId10" imgW="1143000" imgH="139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943350"/>
                        <a:ext cx="2144713" cy="260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28194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7150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160778" name="Object 10"/>
          <p:cNvGraphicFramePr>
            <a:graphicFrameLocks noChangeAspect="1"/>
          </p:cNvGraphicFramePr>
          <p:nvPr/>
        </p:nvGraphicFramePr>
        <p:xfrm>
          <a:off x="6553200" y="3886200"/>
          <a:ext cx="22860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5" name="PhotoSuite Image" r:id="rId11" imgW="2286000" imgH="2781360" progId="">
                  <p:embed/>
                </p:oleObj>
              </mc:Choice>
              <mc:Fallback>
                <p:oleObj name="PhotoSuite Image" r:id="rId11" imgW="2286000" imgH="278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886200"/>
                        <a:ext cx="2286000" cy="278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9" name="Object 11"/>
          <p:cNvGraphicFramePr>
            <a:graphicFrameLocks noChangeAspect="1"/>
          </p:cNvGraphicFramePr>
          <p:nvPr/>
        </p:nvGraphicFramePr>
        <p:xfrm>
          <a:off x="3686175" y="4752975"/>
          <a:ext cx="187642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06" name="PhotoSuite Image" r:id="rId13" imgW="1876320" imgH="1266840" progId="">
                  <p:embed/>
                </p:oleObj>
              </mc:Choice>
              <mc:Fallback>
                <p:oleObj name="PhotoSuite Image" r:id="rId13" imgW="1876320" imgH="1266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4752975"/>
                        <a:ext cx="187642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3886200" y="649288"/>
            <a:ext cx="15367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parmezan</a:t>
            </a:r>
            <a:endParaRPr lang="en-US" sz="2400" kern="1200" dirty="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60781" name="Text Box 13"/>
          <p:cNvSpPr txBox="1">
            <a:spLocks noChangeArrowheads="1"/>
          </p:cNvSpPr>
          <p:nvPr/>
        </p:nvSpPr>
        <p:spPr bwMode="auto">
          <a:xfrm>
            <a:off x="4313238" y="4189413"/>
            <a:ext cx="7833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err="1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orez</a:t>
            </a:r>
            <a:endParaRPr lang="en-US" sz="2400" kern="1200" dirty="0">
              <a:solidFill>
                <a:srgbClr val="000000"/>
              </a:solidFill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6266" y="6599542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2698425"/>
      </p:ext>
    </p:extLst>
  </p:cSld>
  <p:clrMapOvr>
    <a:masterClrMapping/>
  </p:clrMapOvr>
  <p:transition advTm="8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6" grpId="0"/>
      <p:bldP spid="160777" grpId="0"/>
      <p:bldP spid="16078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temp1-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57574" y="3475067"/>
            <a:ext cx="31369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38735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2825" name="Rectangle 9"/>
          <p:cNvSpPr>
            <a:spLocks noChangeArrowheads="1"/>
          </p:cNvSpPr>
          <p:nvPr/>
        </p:nvSpPr>
        <p:spPr bwMode="auto">
          <a:xfrm>
            <a:off x="72263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58378" name="Picture 10" descr="newpotat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0346" y="1220825"/>
            <a:ext cx="2822575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9" name="Picture 11" descr="neworan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5546" y="1087475"/>
            <a:ext cx="256063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286266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0377073"/>
      </p:ext>
    </p:extLst>
  </p:cSld>
  <p:clrMapOvr>
    <a:masterClrMapping/>
  </p:clrMapOvr>
  <p:transition advTm="17104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5562600" y="15922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2952750" y="156210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59396" name="Picture 4" descr="orange-pea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1333500"/>
            <a:ext cx="298291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pear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88" y="1333500"/>
            <a:ext cx="29829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oPaolina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54600" y="369570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7" descr="Paolina_black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367665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8" descr="neworan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82963" y="1169988"/>
            <a:ext cx="2560637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286266" y="6656529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A. </a:t>
            </a:r>
            <a:r>
              <a:rPr lang="en-US" sz="1200" dirty="0" err="1" smtClean="0"/>
              <a:t>Efros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987036"/>
      </p:ext>
    </p:extLst>
  </p:cSld>
  <p:clrMapOvr>
    <a:masterClrMapping/>
  </p:clrMapOvr>
  <p:transition advTm="8944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1-04 at 3.54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r="36251"/>
          <a:stretch/>
        </p:blipFill>
        <p:spPr>
          <a:xfrm>
            <a:off x="429538" y="1876740"/>
            <a:ext cx="2558546" cy="2939295"/>
          </a:xfrm>
          <a:prstGeom prst="rect">
            <a:avLst/>
          </a:prstGeom>
        </p:spPr>
      </p:pic>
      <p:pic>
        <p:nvPicPr>
          <p:cNvPr id="4" name="Picture 3" descr="Screen shot 2014-11-04 at 3.54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56"/>
          <a:stretch/>
        </p:blipFill>
        <p:spPr>
          <a:xfrm>
            <a:off x="3367157" y="1876739"/>
            <a:ext cx="2515632" cy="2939295"/>
          </a:xfrm>
          <a:prstGeom prst="rect">
            <a:avLst/>
          </a:prstGeom>
        </p:spPr>
      </p:pic>
      <p:pic>
        <p:nvPicPr>
          <p:cNvPr id="5" name="Picture 4" descr="Screen shot 2014-11-04 at 3.54.4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6"/>
          <a:stretch/>
        </p:blipFill>
        <p:spPr>
          <a:xfrm>
            <a:off x="6536428" y="1876740"/>
            <a:ext cx="2639086" cy="293929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88677" y="2567646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780767" y="2597809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1264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04 at 3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17" y="1809730"/>
            <a:ext cx="2298700" cy="2908300"/>
          </a:xfrm>
          <a:prstGeom prst="rect">
            <a:avLst/>
          </a:prstGeom>
        </p:spPr>
      </p:pic>
      <p:pic>
        <p:nvPicPr>
          <p:cNvPr id="5" name="Picture 4" descr="Screen shot 2014-11-04 at 3.56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98" y="1797030"/>
            <a:ext cx="2235200" cy="2921000"/>
          </a:xfrm>
          <a:prstGeom prst="rect">
            <a:avLst/>
          </a:prstGeom>
        </p:spPr>
      </p:pic>
      <p:pic>
        <p:nvPicPr>
          <p:cNvPr id="6" name="Picture 5" descr="Screen shot 2014-11-04 at 3.5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11" y="1809730"/>
            <a:ext cx="1879600" cy="29337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780767" y="2597809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888677" y="2567646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4196015"/>
            <a:ext cx="8356600" cy="239688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buFontTx/>
              <a:buNone/>
            </a:pPr>
            <a:r>
              <a:rPr lang="en-US" b="1" dirty="0" smtClean="0">
                <a:latin typeface="Arial" charset="0"/>
              </a:rPr>
              <a:t>Cum </a:t>
            </a:r>
            <a:r>
              <a:rPr lang="en-US" b="1" dirty="0" err="1" smtClean="0">
                <a:latin typeface="Arial" charset="0"/>
              </a:rPr>
              <a:t>putem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folosi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observația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anterioară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pentru</a:t>
            </a:r>
            <a:r>
              <a:rPr lang="en-US" b="1" dirty="0" smtClean="0">
                <a:latin typeface="Arial" charset="0"/>
              </a:rPr>
              <a:t> a </a:t>
            </a:r>
            <a:r>
              <a:rPr lang="en-US" b="1" dirty="0" err="1" smtClean="0">
                <a:latin typeface="Arial" charset="0"/>
              </a:rPr>
              <a:t>găsi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parametri</a:t>
            </a:r>
            <a:r>
              <a:rPr lang="en-US" b="1" dirty="0" smtClean="0">
                <a:latin typeface="Arial" charset="0"/>
              </a:rPr>
              <a:t> (</a:t>
            </a:r>
            <a:r>
              <a:rPr lang="en-US" b="1" dirty="0" err="1">
                <a:latin typeface="Arial" charset="0"/>
              </a:rPr>
              <a:t>m,b</a:t>
            </a:r>
            <a:r>
              <a:rPr lang="en-US" b="1" dirty="0">
                <a:latin typeface="Arial" charset="0"/>
              </a:rPr>
              <a:t>) </a:t>
            </a:r>
            <a:r>
              <a:rPr lang="en-US" b="1" dirty="0" err="1" smtClean="0">
                <a:latin typeface="Arial" charset="0"/>
              </a:rPr>
              <a:t>ce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definesc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linia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cea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mai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probabilă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în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spațiul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b="1" dirty="0" err="1" smtClean="0">
                <a:latin typeface="Arial" charset="0"/>
              </a:rPr>
              <a:t>imaginii</a:t>
            </a:r>
            <a:r>
              <a:rPr lang="en-US" b="1" dirty="0" smtClean="0">
                <a:latin typeface="Arial" charset="0"/>
              </a:rPr>
              <a:t>?</a:t>
            </a:r>
            <a:endParaRPr lang="en-US" b="1" dirty="0">
              <a:latin typeface="Arial" charset="0"/>
            </a:endParaRP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err="1" smtClean="0">
                <a:latin typeface="Arial" charset="0"/>
              </a:rPr>
              <a:t>fiecare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punct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detectat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ca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fiind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edgel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în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spațiul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imaginii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va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vota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pentru</a:t>
            </a:r>
            <a:r>
              <a:rPr lang="en-US" dirty="0" smtClean="0">
                <a:latin typeface="Arial" charset="0"/>
              </a:rPr>
              <a:t> o </a:t>
            </a:r>
            <a:r>
              <a:rPr lang="en-US" dirty="0" err="1" smtClean="0">
                <a:latin typeface="Arial" charset="0"/>
              </a:rPr>
              <a:t>mulțime</a:t>
            </a:r>
            <a:r>
              <a:rPr lang="en-US" dirty="0" smtClean="0">
                <a:latin typeface="Arial" charset="0"/>
              </a:rPr>
              <a:t> de </a:t>
            </a:r>
            <a:r>
              <a:rPr lang="en-US" dirty="0" err="1" smtClean="0">
                <a:latin typeface="Arial" charset="0"/>
              </a:rPr>
              <a:t>parametri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în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spațiul</a:t>
            </a:r>
            <a:r>
              <a:rPr lang="en-US" dirty="0" smtClean="0">
                <a:latin typeface="Arial" charset="0"/>
              </a:rPr>
              <a:t> Hough</a:t>
            </a:r>
            <a:endParaRPr lang="en-US" dirty="0">
              <a:latin typeface="Arial" charset="0"/>
            </a:endParaRP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err="1" smtClean="0">
                <a:latin typeface="Arial" charset="0"/>
              </a:rPr>
              <a:t>acumulăm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voturi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în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intervale</a:t>
            </a:r>
            <a:r>
              <a:rPr lang="en-US" dirty="0" smtClean="0">
                <a:latin typeface="Arial" charset="0"/>
              </a:rPr>
              <a:t> discrete; </a:t>
            </a:r>
            <a:r>
              <a:rPr lang="en-US" dirty="0" err="1" smtClean="0">
                <a:latin typeface="Arial" charset="0"/>
              </a:rPr>
              <a:t>parametri</a:t>
            </a:r>
            <a:r>
              <a:rPr lang="en-US" dirty="0" smtClean="0">
                <a:latin typeface="Arial" charset="0"/>
              </a:rPr>
              <a:t> cu </a:t>
            </a:r>
            <a:r>
              <a:rPr lang="en-US" dirty="0" err="1" smtClean="0">
                <a:latin typeface="Arial" charset="0"/>
              </a:rPr>
              <a:t>cel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mai</a:t>
            </a:r>
            <a:r>
              <a:rPr lang="en-US" dirty="0" smtClean="0">
                <a:latin typeface="Arial" charset="0"/>
              </a:rPr>
              <a:t> mare </a:t>
            </a:r>
            <a:r>
              <a:rPr lang="en-US" dirty="0" err="1" smtClean="0">
                <a:latin typeface="Arial" charset="0"/>
              </a:rPr>
              <a:t>număr</a:t>
            </a:r>
            <a:r>
              <a:rPr lang="en-US" dirty="0" smtClean="0">
                <a:latin typeface="Arial" charset="0"/>
              </a:rPr>
              <a:t> de </a:t>
            </a:r>
            <a:r>
              <a:rPr lang="en-US" dirty="0" err="1" smtClean="0">
                <a:latin typeface="Arial" charset="0"/>
              </a:rPr>
              <a:t>voturi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determină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linia</a:t>
            </a:r>
            <a:r>
              <a:rPr lang="en-US" dirty="0" smtClean="0">
                <a:latin typeface="Arial" charset="0"/>
              </a:rPr>
              <a:t> din </a:t>
            </a:r>
            <a:r>
              <a:rPr lang="en-US" dirty="0" err="1" smtClean="0">
                <a:latin typeface="Arial" charset="0"/>
              </a:rPr>
              <a:t>spațul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imaginii</a:t>
            </a:r>
            <a:endParaRPr lang="en-US" dirty="0">
              <a:latin typeface="Arial" charset="0"/>
            </a:endParaRPr>
          </a:p>
        </p:txBody>
      </p:sp>
      <p:sp>
        <p:nvSpPr>
          <p:cNvPr id="116739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6742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6743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4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5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6746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6747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16750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6751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116774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775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143000" lvl="2" indent="-228600">
                <a:spcBef>
                  <a:spcPct val="20000"/>
                </a:spcBef>
                <a:buFontTx/>
                <a:buChar char="–"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16752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16753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50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713" y="15271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25" y="1895475"/>
            <a:ext cx="1825625" cy="6937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888" y="2114550"/>
            <a:ext cx="19716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448300" y="1201738"/>
            <a:ext cx="2336800" cy="1898650"/>
            <a:chOff x="9144000" y="1311246"/>
            <a:chExt cx="2336832" cy="1898676"/>
          </a:xfrm>
        </p:grpSpPr>
        <p:grpSp>
          <p:nvGrpSpPr>
            <p:cNvPr id="116759" name="Group 46"/>
            <p:cNvGrpSpPr>
              <a:grpSpLocks/>
            </p:cNvGrpSpPr>
            <p:nvPr/>
          </p:nvGrpSpPr>
          <p:grpSpPr bwMode="auto"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116767" name="Rectangle 31"/>
              <p:cNvSpPr>
                <a:spLocks noChangeArrowheads="1"/>
              </p:cNvSpPr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cxnSp>
            <p:nvCxnSpPr>
              <p:cNvPr id="116768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0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1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73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16760" name="Group 47"/>
            <p:cNvGrpSpPr>
              <a:grpSpLocks/>
            </p:cNvGrpSpPr>
            <p:nvPr/>
          </p:nvGrpSpPr>
          <p:grpSpPr bwMode="auto"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116761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2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3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4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5" name="Straight Connector 37"/>
              <p:cNvCxnSpPr>
                <a:cxnSpLocks noChangeShapeType="1"/>
              </p:cNvCxnSpPr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1676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</p:grp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 smtClean="0">
                <a:latin typeface="Arial" charset="0"/>
              </a:rPr>
              <a:t>Găsirea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liniilor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într</a:t>
            </a:r>
            <a:r>
              <a:rPr lang="en-US" sz="3200" dirty="0" smtClean="0">
                <a:latin typeface="Arial" charset="0"/>
              </a:rPr>
              <a:t>-o imagine: </a:t>
            </a:r>
            <a:r>
              <a:rPr lang="en-US" sz="3200" dirty="0" err="1" smtClean="0">
                <a:latin typeface="Arial" charset="0"/>
              </a:rPr>
              <a:t>algoritmul</a:t>
            </a:r>
            <a:r>
              <a:rPr lang="en-US" sz="3200" dirty="0" smtClean="0">
                <a:latin typeface="Arial" charset="0"/>
              </a:rPr>
              <a:t> Hough</a:t>
            </a:r>
            <a:endParaRPr lang="en-US" sz="3200" dirty="0">
              <a:latin typeface="Arial" charset="0"/>
            </a:endParaRPr>
          </a:p>
        </p:txBody>
      </p:sp>
      <p:sp>
        <p:nvSpPr>
          <p:cNvPr id="43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3566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Hough </a:t>
            </a:r>
          </a:p>
          <a:p>
            <a:pPr eaLnBrk="0" hangingPunct="0"/>
            <a:r>
              <a:rPr lang="en-US" sz="2400" dirty="0" smtClean="0">
                <a:solidFill>
                  <a:srgbClr val="000000"/>
                </a:solidFill>
              </a:rPr>
              <a:t>(al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691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Arial" charset="0"/>
              </a:rPr>
              <a:t>Reprezentarea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în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coordonate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polare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pentru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detectarea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liniilor</a:t>
            </a:r>
            <a:endParaRPr lang="en-US" dirty="0">
              <a:latin typeface="Arial" charset="0"/>
            </a:endParaRP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3" y="2589213"/>
            <a:ext cx="37338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sz="2200" b="1" i="1" dirty="0">
                <a:solidFill>
                  <a:srgbClr val="000000"/>
                </a:solidFill>
              </a:rPr>
              <a:t>    </a:t>
            </a:r>
            <a:r>
              <a:rPr lang="en-US" sz="2200" dirty="0">
                <a:solidFill>
                  <a:srgbClr val="000000"/>
                </a:solidFill>
              </a:rPr>
              <a:t>: </a:t>
            </a:r>
            <a:r>
              <a:rPr lang="en-US" sz="2200" dirty="0" err="1" smtClean="0">
                <a:solidFill>
                  <a:srgbClr val="000000"/>
                </a:solidFill>
              </a:rPr>
              <a:t>distanța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</a:rPr>
              <a:t>perpendicularei</a:t>
            </a:r>
            <a:r>
              <a:rPr lang="en-US" sz="2200" dirty="0" smtClean="0">
                <a:solidFill>
                  <a:srgbClr val="000000"/>
                </a:solidFill>
              </a:rPr>
              <a:t> din </a:t>
            </a:r>
            <a:r>
              <a:rPr lang="en-US" sz="2200" dirty="0" err="1" smtClean="0">
                <a:solidFill>
                  <a:srgbClr val="000000"/>
                </a:solidFill>
              </a:rPr>
              <a:t>origine</a:t>
            </a:r>
            <a:r>
              <a:rPr lang="en-US" sz="2200" dirty="0" smtClean="0">
                <a:solidFill>
                  <a:srgbClr val="000000"/>
                </a:solidFill>
              </a:rPr>
              <a:t> la </a:t>
            </a:r>
            <a:r>
              <a:rPr lang="en-US" sz="2200" dirty="0" err="1" smtClean="0">
                <a:solidFill>
                  <a:srgbClr val="000000"/>
                </a:solidFill>
              </a:rPr>
              <a:t>linie</a:t>
            </a:r>
            <a:endParaRPr lang="en-US" sz="2200" dirty="0" smtClean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200" b="1" dirty="0" smtClean="0">
                <a:solidFill>
                  <a:srgbClr val="000000"/>
                </a:solidFill>
                <a:cs typeface="Arial" charset="0"/>
              </a:rPr>
              <a:t>   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: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unghiul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dintre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perpendiculară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și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axa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Ox</a:t>
            </a:r>
            <a:endParaRPr lang="en-US" dirty="0" smtClean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99596" y="5748797"/>
            <a:ext cx="89688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2400" dirty="0" err="1" smtClean="0">
                <a:solidFill>
                  <a:srgbClr val="000000"/>
                </a:solidFill>
              </a:rPr>
              <a:t>Punct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în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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curbă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sinusoidală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în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Hough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"/>
          <p:cNvGraphicFramePr>
            <a:graphicFrameLocks noChangeAspect="1"/>
          </p:cNvGraphicFramePr>
          <p:nvPr>
            <p:extLst/>
          </p:nvPr>
        </p:nvGraphicFramePr>
        <p:xfrm>
          <a:off x="4778101" y="5475789"/>
          <a:ext cx="36734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01" name="Equation" r:id="rId4" imgW="1168400" imgH="203200" progId="Equation.3">
                  <p:embed/>
                </p:oleObj>
              </mc:Choice>
              <mc:Fallback>
                <p:oleObj name="Equation" r:id="rId4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101" y="5475789"/>
                        <a:ext cx="367347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5122863" y="2590800"/>
          <a:ext cx="3476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02" name="Equation" r:id="rId6" imgW="139680" imgH="177480" progId="Equation.3">
                  <p:embed/>
                </p:oleObj>
              </mc:Choice>
              <mc:Fallback>
                <p:oleObj name="Equation" r:id="rId6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2590800"/>
                        <a:ext cx="347662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5048250" y="3430588"/>
          <a:ext cx="3381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03" name="Equation" r:id="rId8" imgW="126720" imgH="177480" progId="Equation.3">
                  <p:embed/>
                </p:oleObj>
              </mc:Choice>
              <mc:Fallback>
                <p:oleObj name="Equation" r:id="rId8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3430588"/>
                        <a:ext cx="338138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73063" y="2041525"/>
            <a:ext cx="4267200" cy="3886200"/>
            <a:chOff x="519057" y="1128681"/>
            <a:chExt cx="4267200" cy="3886200"/>
          </a:xfrm>
        </p:grpSpPr>
        <p:sp>
          <p:nvSpPr>
            <p:cNvPr id="25613" name="Line 6"/>
            <p:cNvSpPr>
              <a:spLocks noChangeShapeType="1"/>
            </p:cNvSpPr>
            <p:nvPr/>
          </p:nvSpPr>
          <p:spPr bwMode="auto">
            <a:xfrm>
              <a:off x="1509657" y="1966881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Line 7"/>
            <p:cNvSpPr>
              <a:spLocks noChangeShapeType="1"/>
            </p:cNvSpPr>
            <p:nvPr/>
          </p:nvSpPr>
          <p:spPr bwMode="auto">
            <a:xfrm>
              <a:off x="1509657" y="1966881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Line 8"/>
            <p:cNvSpPr>
              <a:spLocks noChangeShapeType="1"/>
            </p:cNvSpPr>
            <p:nvPr/>
          </p:nvSpPr>
          <p:spPr bwMode="auto">
            <a:xfrm flipV="1">
              <a:off x="519057" y="1128681"/>
              <a:ext cx="40386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9"/>
            <p:cNvSpPr>
              <a:spLocks noChangeShapeType="1"/>
            </p:cNvSpPr>
            <p:nvPr/>
          </p:nvSpPr>
          <p:spPr bwMode="auto">
            <a:xfrm>
              <a:off x="1509657" y="1966881"/>
              <a:ext cx="914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Rectangle 10"/>
            <p:cNvSpPr>
              <a:spLocks noChangeArrowheads="1"/>
            </p:cNvSpPr>
            <p:nvPr/>
          </p:nvSpPr>
          <p:spPr bwMode="auto">
            <a:xfrm rot="-2487420">
              <a:off x="2247845" y="2624106"/>
              <a:ext cx="3810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618" name="Freeform 17"/>
            <p:cNvSpPr>
              <a:spLocks/>
            </p:cNvSpPr>
            <p:nvPr/>
          </p:nvSpPr>
          <p:spPr bwMode="auto">
            <a:xfrm>
              <a:off x="1890657" y="1966881"/>
              <a:ext cx="228600" cy="381000"/>
            </a:xfrm>
            <a:custGeom>
              <a:avLst/>
              <a:gdLst>
                <a:gd name="T0" fmla="*/ 311059329 w 112"/>
                <a:gd name="T1" fmla="*/ 0 h 192"/>
                <a:gd name="T2" fmla="*/ 311059329 w 112"/>
                <a:gd name="T3" fmla="*/ 453628105 h 192"/>
                <a:gd name="T4" fmla="*/ 0 w 112"/>
                <a:gd name="T5" fmla="*/ 604837556 h 192"/>
                <a:gd name="T6" fmla="*/ 0 60000 65536"/>
                <a:gd name="T7" fmla="*/ 0 60000 65536"/>
                <a:gd name="T8" fmla="*/ 0 60000 65536"/>
                <a:gd name="T9" fmla="*/ 0 w 112"/>
                <a:gd name="T10" fmla="*/ 0 h 192"/>
                <a:gd name="T11" fmla="*/ 112 w 11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92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976257" y="1738281"/>
              <a:ext cx="1143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</a:rPr>
                <a:t>[0,0]</a:t>
              </a:r>
            </a:p>
          </p:txBody>
        </p:sp>
        <p:cxnSp>
          <p:nvCxnSpPr>
            <p:cNvPr id="25620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433457" y="2043081"/>
              <a:ext cx="106680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1655683" y="2528847"/>
            <a:ext cx="3476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04" name="Equation" r:id="rId10" imgW="139680" imgH="177480" progId="Equation.3">
                    <p:embed/>
                  </p:oleObj>
                </mc:Choice>
                <mc:Fallback>
                  <p:oleObj name="Equation" r:id="rId10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83" y="2528847"/>
                          <a:ext cx="347663" cy="430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1765053" y="1944639"/>
            <a:ext cx="311319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05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053" y="1944639"/>
                          <a:ext cx="311319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936692" y="1505374"/>
            <a:ext cx="365130" cy="39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06" name="Equation" r:id="rId12" imgW="126720" imgH="139680" progId="Equation.3">
                    <p:embed/>
                  </p:oleObj>
                </mc:Choice>
                <mc:Fallback>
                  <p:oleObj name="Equation" r:id="rId12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692" y="1505374"/>
                          <a:ext cx="365130" cy="39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1056826" y="2296661"/>
            <a:ext cx="352367" cy="404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07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826" y="2296661"/>
                          <a:ext cx="352367" cy="404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2" name="Rectangle 25"/>
          <p:cNvSpPr>
            <a:spLocks noChangeArrowheads="1"/>
          </p:cNvSpPr>
          <p:nvPr/>
        </p:nvSpPr>
        <p:spPr bwMode="auto">
          <a:xfrm>
            <a:off x="665163" y="1222083"/>
            <a:ext cx="77041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 dirty="0" err="1" smtClean="0">
                <a:solidFill>
                  <a:srgbClr val="000000"/>
                </a:solidFill>
              </a:rPr>
              <a:t>Probleme</a:t>
            </a:r>
            <a:r>
              <a:rPr lang="en-US" sz="2400" dirty="0" smtClean="0">
                <a:solidFill>
                  <a:srgbClr val="000000"/>
                </a:solidFill>
              </a:rPr>
              <a:t> cu </a:t>
            </a:r>
            <a:r>
              <a:rPr lang="en-US" sz="2400" dirty="0" err="1" smtClean="0">
                <a:solidFill>
                  <a:srgbClr val="000000"/>
                </a:solidFill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</a:rPr>
              <a:t> Hough 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 (</a:t>
            </a:r>
            <a:r>
              <a:rPr lang="en-US" sz="2400" i="1" dirty="0" err="1">
                <a:solidFill>
                  <a:srgbClr val="000000"/>
                </a:solidFill>
              </a:rPr>
              <a:t>m,b</a:t>
            </a:r>
            <a:r>
              <a:rPr lang="en-US" sz="2400" dirty="0" smtClean="0">
                <a:solidFill>
                  <a:srgbClr val="000000"/>
                </a:solidFill>
              </a:rPr>
              <a:t>): pot </a:t>
            </a:r>
            <a:r>
              <a:rPr lang="en-US" sz="2400" dirty="0" err="1" smtClean="0">
                <a:solidFill>
                  <a:srgbClr val="000000"/>
                </a:solidFill>
              </a:rPr>
              <a:t>lua</a:t>
            </a:r>
            <a:r>
              <a:rPr lang="en-US" sz="2400" dirty="0" smtClean="0">
                <a:solidFill>
                  <a:srgbClr val="000000"/>
                </a:solidFill>
              </a:rPr>
              <a:t> o </a:t>
            </a:r>
            <a:r>
              <a:rPr lang="en-US" sz="2400" dirty="0" err="1" smtClean="0">
                <a:solidFill>
                  <a:srgbClr val="000000"/>
                </a:solidFill>
              </a:rPr>
              <a:t>valoare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infinită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probleme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pentru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linii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verticale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22" name="Object 1"/>
          <p:cNvGraphicFramePr>
            <a:graphicFrameLocks noChangeAspect="1"/>
          </p:cNvGraphicFramePr>
          <p:nvPr>
            <p:extLst/>
          </p:nvPr>
        </p:nvGraphicFramePr>
        <p:xfrm>
          <a:off x="4881563" y="4231732"/>
          <a:ext cx="21161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08" name="Equation" r:id="rId16" imgW="673100" imgH="177800" progId="Equation.3">
                  <p:embed/>
                </p:oleObj>
              </mc:Choice>
              <mc:Fallback>
                <p:oleObj name="Equation" r:id="rId16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563" y="4231732"/>
                        <a:ext cx="2116137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23386" y="3872289"/>
            <a:ext cx="65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1"/>
          <p:cNvGraphicFramePr>
            <a:graphicFrameLocks noChangeAspect="1"/>
          </p:cNvGraphicFramePr>
          <p:nvPr>
            <p:extLst/>
          </p:nvPr>
        </p:nvGraphicFramePr>
        <p:xfrm>
          <a:off x="4921159" y="4824413"/>
          <a:ext cx="20367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09" name="Equation" r:id="rId18" imgW="647700" imgH="203200" progId="Equation.3">
                  <p:embed/>
                </p:oleObj>
              </mc:Choice>
              <mc:Fallback>
                <p:oleObj name="Equation" r:id="rId18" imgW="647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159" y="4824413"/>
                        <a:ext cx="2036762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4183316" y="5443538"/>
            <a:ext cx="46781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117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26 at 8.26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821"/>
            <a:ext cx="5187557" cy="1482159"/>
          </a:xfrm>
          <a:prstGeom prst="rect">
            <a:avLst/>
          </a:prstGeom>
        </p:spPr>
      </p:pic>
      <p:pic>
        <p:nvPicPr>
          <p:cNvPr id="4" name="Picture 3" descr="sinusoi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704572"/>
            <a:ext cx="7107064" cy="53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</a:t>
            </a:r>
            <a:r>
              <a:rPr lang="en-US" dirty="0" smtClean="0"/>
              <a:t> 1 – deadline 12 </a:t>
            </a:r>
            <a:r>
              <a:rPr lang="en-US" dirty="0" err="1" smtClean="0"/>
              <a:t>noiembrie</a:t>
            </a:r>
            <a:endParaRPr lang="en-US" dirty="0"/>
          </a:p>
        </p:txBody>
      </p:sp>
      <p:pic>
        <p:nvPicPr>
          <p:cNvPr id="6" name="Picture 5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9" y="1792081"/>
            <a:ext cx="2799950" cy="1863239"/>
          </a:xfrm>
          <a:prstGeom prst="rect">
            <a:avLst/>
          </a:prstGeom>
        </p:spPr>
      </p:pic>
      <p:pic>
        <p:nvPicPr>
          <p:cNvPr id="7" name="Picture 6" descr="moza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12" y="1799912"/>
            <a:ext cx="5433928" cy="35863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5579" y="4249861"/>
            <a:ext cx="2556709" cy="1136443"/>
            <a:chOff x="5723027" y="3363415"/>
            <a:chExt cx="2556709" cy="1136443"/>
          </a:xfrm>
        </p:grpSpPr>
        <p:pic>
          <p:nvPicPr>
            <p:cNvPr id="9" name="Picture 8" descr="0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10" name="Picture 9" descr="0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11" name="Picture 10" descr="0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12" name="Picture 11" descr="00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13" name="Picture 12" descr="005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14" name="Picture 13" descr="00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15" name="Picture 14" descr="007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16" name="Picture 15" descr="008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17" name="Picture 16" descr="009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18" name="Picture 17" descr="01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19" name="Picture 18" descr="01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20" name="Picture 19" descr="01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21" name="Picture 20" descr="013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22" name="Picture 21" descr="014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23" name="Picture 22" descr="015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6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487" y="50551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</a:rPr>
              <a:t>Algoritmul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transformatei</a:t>
            </a:r>
            <a:r>
              <a:rPr lang="en-US" dirty="0" smtClean="0">
                <a:latin typeface="Arial" charset="0"/>
              </a:rPr>
              <a:t> Hough</a:t>
            </a:r>
            <a:endParaRPr lang="en-US" dirty="0">
              <a:latin typeface="Arial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728" y="1233195"/>
            <a:ext cx="8911272" cy="59436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Calibri (Body)"/>
                <a:cs typeface="Calibri (Body)"/>
              </a:rPr>
              <a:t>f</a:t>
            </a:r>
            <a:r>
              <a:rPr lang="en-US" sz="2400" dirty="0" err="1" smtClean="0">
                <a:latin typeface="Calibri (Body)"/>
                <a:cs typeface="Calibri (Body)"/>
              </a:rPr>
              <a:t>olosește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coordonate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polare</a:t>
            </a:r>
            <a:endParaRPr lang="en-US" sz="2400" dirty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endParaRPr lang="en-US" sz="2400" dirty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endParaRPr lang="en-US" sz="2400" dirty="0" smtClean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r>
              <a:rPr lang="en-US" sz="2400" b="1" dirty="0" err="1" smtClean="0">
                <a:latin typeface="Calibri (Body)"/>
                <a:cs typeface="Calibri (Body)"/>
              </a:rPr>
              <a:t>Algoritmul</a:t>
            </a:r>
            <a:r>
              <a:rPr lang="en-US" sz="2400" b="1" dirty="0" smtClean="0">
                <a:latin typeface="Calibri (Body)"/>
                <a:cs typeface="Calibri (Body)"/>
              </a:rPr>
              <a:t> </a:t>
            </a:r>
            <a:r>
              <a:rPr lang="en-US" sz="2400" b="1" dirty="0" err="1" smtClean="0">
                <a:latin typeface="Calibri (Body)"/>
                <a:cs typeface="Calibri (Body)"/>
              </a:rPr>
              <a:t>transformatei</a:t>
            </a:r>
            <a:r>
              <a:rPr lang="en-US" sz="2400" b="1" dirty="0" smtClean="0">
                <a:latin typeface="Calibri (Body)"/>
                <a:cs typeface="Calibri (Body)"/>
              </a:rPr>
              <a:t> Hough</a:t>
            </a:r>
            <a:endParaRPr lang="en-US" sz="2400" b="1" dirty="0">
              <a:latin typeface="Calibri (Body)"/>
              <a:cs typeface="Calibri (Body)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i</a:t>
            </a:r>
            <a:r>
              <a:rPr lang="en-US" sz="2400" dirty="0" err="1" smtClean="0">
                <a:latin typeface="Calibri (Body)"/>
                <a:cs typeface="Calibri (Body)"/>
              </a:rPr>
              <a:t>nițializează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p</a:t>
            </a:r>
            <a:r>
              <a:rPr lang="en-US" sz="2400" dirty="0" err="1" smtClean="0">
                <a:latin typeface="Calibri (Body)"/>
                <a:cs typeface="Calibri (Body)"/>
              </a:rPr>
              <a:t>entru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fiecare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punct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edgel</a:t>
            </a:r>
            <a:r>
              <a:rPr lang="en-US" sz="2400" dirty="0" smtClean="0">
                <a:latin typeface="Calibri (Body)"/>
                <a:cs typeface="Calibri (Body)"/>
              </a:rPr>
              <a:t> din imagine I</a:t>
            </a:r>
            <a:r>
              <a:rPr lang="en-US" sz="2400" dirty="0">
                <a:latin typeface="Calibri (Body)"/>
                <a:cs typeface="Calibri (Body)"/>
              </a:rPr>
              <a:t>[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endParaRPr lang="en-US" sz="2400" dirty="0" smtClean="0">
              <a:latin typeface="Calibri (Body)"/>
              <a:cs typeface="Calibri (Body)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	    </a:t>
            </a:r>
            <a:r>
              <a:rPr lang="en-US" sz="2000" dirty="0" err="1" smtClean="0">
                <a:latin typeface="Calibri (Body)"/>
                <a:cs typeface="Calibri (Body)"/>
              </a:rPr>
              <a:t>pentru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000" dirty="0">
                <a:latin typeface="Calibri (Body)"/>
                <a:cs typeface="Calibri (Body)"/>
              </a:rPr>
              <a:t> = 0 to 180  // </a:t>
            </a:r>
            <a:r>
              <a:rPr lang="en-US" sz="2000" dirty="0" smtClean="0">
                <a:latin typeface="Calibri (Body)"/>
                <a:cs typeface="Calibri (Body)"/>
              </a:rPr>
              <a:t>[0, 2*pi] e </a:t>
            </a:r>
            <a:r>
              <a:rPr lang="en-US" sz="2000" dirty="0" err="1" smtClean="0">
                <a:latin typeface="Calibri (Body)"/>
                <a:cs typeface="Calibri (Body)"/>
              </a:rPr>
              <a:t>împărțit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 err="1" smtClean="0">
                <a:latin typeface="Calibri (Body)"/>
                <a:cs typeface="Calibri (Body)"/>
              </a:rPr>
              <a:t>în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 err="1" smtClean="0">
                <a:latin typeface="Calibri (Body)"/>
                <a:cs typeface="Calibri (Body)"/>
              </a:rPr>
              <a:t>intervale</a:t>
            </a:r>
            <a:endParaRPr lang="en-US" sz="2000" dirty="0">
              <a:latin typeface="Calibri (Body)"/>
              <a:cs typeface="Calibri (Body)"/>
            </a:endParaRPr>
          </a:p>
          <a:p>
            <a:pPr marL="1676400" lvl="3" indent="-304800"/>
            <a:endParaRPr lang="en-US" dirty="0">
              <a:latin typeface="Calibri (Body)"/>
              <a:cs typeface="Calibri (Body)"/>
            </a:endParaRPr>
          </a:p>
          <a:p>
            <a:pPr marL="1676400" lvl="3" indent="-304800">
              <a:buFontTx/>
              <a:buNone/>
            </a:pPr>
            <a:r>
              <a:rPr lang="en-US" dirty="0">
                <a:latin typeface="Calibri (Body)"/>
                <a:cs typeface="Calibri (Body)"/>
              </a:rPr>
              <a:t>    </a:t>
            </a:r>
            <a:r>
              <a:rPr lang="en-US" dirty="0" smtClean="0">
                <a:latin typeface="Calibri (Body)"/>
                <a:cs typeface="Calibri (Body)"/>
              </a:rPr>
              <a:t>  H</a:t>
            </a:r>
            <a:r>
              <a:rPr lang="en-US" dirty="0">
                <a:latin typeface="Calibri (Body)"/>
                <a:cs typeface="Calibri (Body)"/>
              </a:rPr>
              <a:t>[d, </a:t>
            </a:r>
            <a:r>
              <a:rPr lang="en-US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dirty="0">
                <a:latin typeface="Calibri (Body)"/>
                <a:cs typeface="Calibri (Body)"/>
              </a:rPr>
              <a:t>] += 1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3.	</a:t>
            </a:r>
            <a:r>
              <a:rPr lang="en-US" sz="2400" dirty="0" err="1" smtClean="0">
                <a:latin typeface="Calibri (Body)"/>
                <a:cs typeface="Calibri (Body)"/>
              </a:rPr>
              <a:t>găsește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valorile</a:t>
            </a:r>
            <a:r>
              <a:rPr lang="en-US" sz="2400" dirty="0" smtClean="0">
                <a:latin typeface="Calibri (Body)"/>
                <a:cs typeface="Calibri (Body)"/>
              </a:rPr>
              <a:t> (</a:t>
            </a:r>
            <a:r>
              <a:rPr lang="en-US" sz="2400" dirty="0">
                <a:latin typeface="Calibri (Body)"/>
                <a:cs typeface="Calibri (Body)"/>
              </a:rPr>
              <a:t>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) </a:t>
            </a:r>
            <a:r>
              <a:rPr lang="en-US" sz="2400" dirty="0" err="1" smtClean="0">
                <a:latin typeface="Calibri (Body)"/>
                <a:cs typeface="Calibri (Body)"/>
                <a:sym typeface="Symbol" charset="0"/>
              </a:rPr>
              <a:t>pentru</a:t>
            </a:r>
            <a:r>
              <a:rPr lang="en-US" sz="2400" dirty="0" smtClean="0">
                <a:latin typeface="Calibri (Body)"/>
                <a:cs typeface="Calibri (Body)"/>
                <a:sym typeface="Symbol" charset="0"/>
              </a:rPr>
              <a:t> care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r>
              <a:rPr lang="en-US" sz="2400" dirty="0" err="1" smtClean="0">
                <a:latin typeface="Calibri (Body)"/>
                <a:cs typeface="Calibri (Body)"/>
              </a:rPr>
              <a:t>este</a:t>
            </a:r>
            <a:r>
              <a:rPr lang="en-US" sz="2400" dirty="0" smtClean="0">
                <a:latin typeface="Calibri (Body)"/>
                <a:cs typeface="Calibri (Body)"/>
              </a:rPr>
              <a:t> maxim</a:t>
            </a:r>
            <a:endParaRPr lang="en-US" sz="2400" dirty="0">
              <a:latin typeface="Calibri (Body)"/>
              <a:cs typeface="Calibri (Body)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4.	</a:t>
            </a:r>
            <a:r>
              <a:rPr lang="en-US" sz="2400" dirty="0" err="1">
                <a:latin typeface="Calibri (Body)"/>
                <a:cs typeface="Calibri (Body)"/>
              </a:rPr>
              <a:t>l</a:t>
            </a:r>
            <a:r>
              <a:rPr lang="en-US" sz="2400" dirty="0" err="1" smtClean="0">
                <a:latin typeface="Calibri (Body)"/>
                <a:cs typeface="Calibri (Body)"/>
              </a:rPr>
              <a:t>inia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detectată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în</a:t>
            </a:r>
            <a:r>
              <a:rPr lang="en-US" sz="2400" dirty="0" smtClean="0">
                <a:latin typeface="Calibri (Body)"/>
                <a:cs typeface="Calibri (Body)"/>
              </a:rPr>
              <a:t> imagine </a:t>
            </a:r>
            <a:r>
              <a:rPr lang="en-US" sz="2400" dirty="0" err="1" smtClean="0">
                <a:latin typeface="Calibri (Body)"/>
                <a:cs typeface="Calibri (Body)"/>
              </a:rPr>
              <a:t>este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dată</a:t>
            </a:r>
            <a:r>
              <a:rPr lang="en-US" sz="2400" dirty="0" smtClean="0">
                <a:latin typeface="Calibri (Body)"/>
                <a:cs typeface="Calibri (Body)"/>
              </a:rPr>
              <a:t> de:</a:t>
            </a:r>
            <a:endParaRPr lang="en-US" sz="2400" dirty="0">
              <a:latin typeface="Calibri (Body)"/>
              <a:cs typeface="Calibri (Body)"/>
            </a:endParaRP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6629400" y="1524000"/>
          <a:ext cx="2082800" cy="1920877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67205" y="1139825"/>
            <a:ext cx="18031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H: </a:t>
            </a:r>
            <a:r>
              <a:rPr lang="en-US" sz="1400" dirty="0" err="1" smtClean="0">
                <a:solidFill>
                  <a:srgbClr val="000000"/>
                </a:solidFill>
              </a:rPr>
              <a:t>accumulează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voturi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543800" y="35052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76338" y="6094413"/>
            <a:ext cx="711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>
            <p:extLst/>
          </p:nvPr>
        </p:nvGraphicFramePr>
        <p:xfrm>
          <a:off x="2008188" y="1589923"/>
          <a:ext cx="30178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25" name="Equation" r:id="rId4" imgW="1168400" imgH="203200" progId="Equation.3">
                  <p:embed/>
                </p:oleObj>
              </mc:Choice>
              <mc:Fallback>
                <p:oleObj name="Equation" r:id="rId4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1589923"/>
                        <a:ext cx="3017837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>
            <p:extLst/>
          </p:nvPr>
        </p:nvGraphicFramePr>
        <p:xfrm>
          <a:off x="2097088" y="4315661"/>
          <a:ext cx="23447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26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4315661"/>
                        <a:ext cx="23447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6629400" y="5551149"/>
          <a:ext cx="23447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27" name="Equation" r:id="rId8" imgW="1168400" imgH="203200" progId="Equation.3">
                  <p:embed/>
                </p:oleObj>
              </mc:Choice>
              <mc:Fallback>
                <p:oleObj name="Equation" r:id="rId8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551149"/>
                        <a:ext cx="23447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9486" y="6083866"/>
            <a:ext cx="955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DEMO: http://www.dis.uniroma1.it/~</a:t>
            </a:r>
            <a:r>
              <a:rPr lang="en-US" sz="2000" dirty="0" err="1">
                <a:solidFill>
                  <a:srgbClr val="3366FF"/>
                </a:solidFill>
              </a:rPr>
              <a:t>iocchi</a:t>
            </a:r>
            <a:r>
              <a:rPr lang="en-US" sz="2000" dirty="0">
                <a:solidFill>
                  <a:srgbClr val="3366FF"/>
                </a:solidFill>
              </a:rPr>
              <a:t>/slides/icra2001/java/</a:t>
            </a:r>
            <a:r>
              <a:rPr lang="en-US" sz="2000" dirty="0" err="1">
                <a:solidFill>
                  <a:srgbClr val="3366FF"/>
                </a:solidFill>
              </a:rPr>
              <a:t>hough.html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693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92200"/>
            <a:ext cx="68199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0" name="Text Box 3"/>
          <p:cNvSpPr txBox="1">
            <a:spLocks noChangeArrowheads="1"/>
          </p:cNvSpPr>
          <p:nvPr/>
        </p:nvSpPr>
        <p:spPr bwMode="auto">
          <a:xfrm>
            <a:off x="501830" y="4978400"/>
            <a:ext cx="46653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s</a:t>
            </a:r>
            <a:r>
              <a:rPr lang="en-US" sz="2400" b="1" dirty="0" err="1" smtClean="0">
                <a:solidFill>
                  <a:srgbClr val="000000"/>
                </a:solidFill>
              </a:rPr>
              <a:t>pațiul</a:t>
            </a:r>
            <a:r>
              <a:rPr lang="en-US" sz="2400" b="1" dirty="0" smtClean="0">
                <a:solidFill>
                  <a:srgbClr val="000000"/>
                </a:solidFill>
              </a:rPr>
              <a:t> image</a:t>
            </a: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c</a:t>
            </a:r>
            <a:r>
              <a:rPr lang="en-US" sz="2400" b="1" dirty="0" err="1" smtClean="0">
                <a:solidFill>
                  <a:srgbClr val="000000"/>
                </a:solidFill>
              </a:rPr>
              <a:t>oordonatele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punctelor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edgels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4931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 smtClean="0">
                <a:solidFill>
                  <a:srgbClr val="000000"/>
                </a:solidFill>
              </a:rPr>
              <a:t>Voturi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6070600" y="4521200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24933" name="TextBox 6"/>
          <p:cNvSpPr txBox="1">
            <a:spLocks noChangeArrowheads="1"/>
          </p:cNvSpPr>
          <p:nvPr/>
        </p:nvSpPr>
        <p:spPr bwMode="auto">
          <a:xfrm>
            <a:off x="8051800" y="26924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4934" name="Rectangle 7"/>
          <p:cNvSpPr>
            <a:spLocks noChangeArrowheads="1"/>
          </p:cNvSpPr>
          <p:nvPr/>
        </p:nvSpPr>
        <p:spPr bwMode="auto">
          <a:xfrm>
            <a:off x="2743200" y="4597400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sym typeface="Symbol" charset="0"/>
              </a:rPr>
              <a:t>x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24935" name="Rectangle 8"/>
          <p:cNvSpPr>
            <a:spLocks noChangeArrowheads="1"/>
          </p:cNvSpPr>
          <p:nvPr/>
        </p:nvSpPr>
        <p:spPr bwMode="auto">
          <a:xfrm>
            <a:off x="762000" y="29210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24936" name="Title 1"/>
          <p:cNvSpPr txBox="1">
            <a:spLocks/>
          </p:cNvSpPr>
          <p:nvPr/>
        </p:nvSpPr>
        <p:spPr bwMode="auto">
          <a:xfrm>
            <a:off x="-76200" y="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400" dirty="0" err="1" smtClean="0">
                <a:solidFill>
                  <a:srgbClr val="000000"/>
                </a:solidFill>
              </a:rPr>
              <a:t>Exemplu</a:t>
            </a:r>
            <a:r>
              <a:rPr lang="en-US" sz="3400" dirty="0" smtClean="0">
                <a:solidFill>
                  <a:srgbClr val="000000"/>
                </a:solidFill>
              </a:rPr>
              <a:t>: </a:t>
            </a:r>
            <a:r>
              <a:rPr lang="en-US" sz="3400" dirty="0" err="1" smtClean="0">
                <a:solidFill>
                  <a:srgbClr val="000000"/>
                </a:solidFill>
              </a:rPr>
              <a:t>transformata</a:t>
            </a:r>
            <a:r>
              <a:rPr lang="en-US" sz="3400" dirty="0" smtClean="0">
                <a:solidFill>
                  <a:srgbClr val="000000"/>
                </a:solidFill>
              </a:rPr>
              <a:t> Hough </a:t>
            </a:r>
            <a:r>
              <a:rPr lang="en-US" sz="3400" dirty="0" err="1" smtClean="0">
                <a:solidFill>
                  <a:srgbClr val="000000"/>
                </a:solidFill>
              </a:rPr>
              <a:t>pentru</a:t>
            </a:r>
            <a:r>
              <a:rPr lang="en-US" sz="3400" dirty="0" smtClean="0">
                <a:solidFill>
                  <a:srgbClr val="000000"/>
                </a:solidFill>
              </a:rPr>
              <a:t> </a:t>
            </a:r>
            <a:r>
              <a:rPr lang="en-US" sz="3400" dirty="0" err="1" smtClean="0">
                <a:solidFill>
                  <a:srgbClr val="000000"/>
                </a:solidFill>
              </a:rPr>
              <a:t>linii</a:t>
            </a:r>
            <a:endParaRPr lang="en-US" sz="3400" dirty="0">
              <a:solidFill>
                <a:srgbClr val="000000"/>
              </a:solidFill>
            </a:endParaRPr>
          </a:p>
        </p:txBody>
      </p:sp>
      <p:sp>
        <p:nvSpPr>
          <p:cNvPr id="124937" name="TextBox 10"/>
          <p:cNvSpPr txBox="1">
            <a:spLocks noChangeArrowheads="1"/>
          </p:cNvSpPr>
          <p:nvPr/>
        </p:nvSpPr>
        <p:spPr bwMode="auto">
          <a:xfrm>
            <a:off x="4864100" y="5802313"/>
            <a:ext cx="411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c</a:t>
            </a:r>
            <a:r>
              <a:rPr lang="en-US" dirty="0" err="1" smtClean="0"/>
              <a:t>uloare</a:t>
            </a:r>
            <a:r>
              <a:rPr lang="en-US" dirty="0" smtClean="0"/>
              <a:t> </a:t>
            </a:r>
            <a:r>
              <a:rPr lang="en-US" dirty="0" err="1" smtClean="0"/>
              <a:t>deschisă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# mare de </a:t>
            </a:r>
            <a:r>
              <a:rPr lang="en-US" dirty="0" err="1" smtClean="0"/>
              <a:t>voturi</a:t>
            </a:r>
            <a:endParaRPr lang="en-US" dirty="0"/>
          </a:p>
          <a:p>
            <a:r>
              <a:rPr lang="en-US" dirty="0" err="1" smtClean="0"/>
              <a:t>negru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zero </a:t>
            </a:r>
            <a:r>
              <a:rPr lang="en-US" dirty="0" err="1" smtClean="0"/>
              <a:t>voturi</a:t>
            </a:r>
            <a:endParaRPr lang="en-US" dirty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5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-76200" y="-3175"/>
            <a:ext cx="9220200" cy="1143000"/>
          </a:xfrm>
        </p:spPr>
        <p:txBody>
          <a:bodyPr/>
          <a:lstStyle/>
          <a:p>
            <a:r>
              <a:rPr lang="en-US" sz="3400" dirty="0" err="1">
                <a:solidFill>
                  <a:srgbClr val="000000"/>
                </a:solidFill>
                <a:latin typeface="Arial"/>
                <a:cs typeface="Arial"/>
              </a:rPr>
              <a:t>Exemplu</a:t>
            </a:r>
            <a:r>
              <a:rPr lang="en-US" sz="3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z="3400" dirty="0" err="1">
                <a:solidFill>
                  <a:srgbClr val="000000"/>
                </a:solidFill>
                <a:latin typeface="Arial"/>
                <a:cs typeface="Arial"/>
              </a:rPr>
              <a:t>transformata</a:t>
            </a:r>
            <a:r>
              <a:rPr lang="en-US" sz="3400" dirty="0">
                <a:solidFill>
                  <a:srgbClr val="000000"/>
                </a:solidFill>
                <a:latin typeface="Arial"/>
                <a:cs typeface="Arial"/>
              </a:rPr>
              <a:t> Hough </a:t>
            </a:r>
            <a:r>
              <a:rPr lang="en-US" sz="3400" dirty="0" err="1">
                <a:solidFill>
                  <a:srgbClr val="000000"/>
                </a:solidFill>
                <a:latin typeface="Arial"/>
                <a:cs typeface="Arial"/>
              </a:rPr>
              <a:t>pentru</a:t>
            </a:r>
            <a:r>
              <a:rPr lang="en-US" sz="3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Arial"/>
                <a:cs typeface="Arial"/>
              </a:rPr>
              <a:t>linii</a:t>
            </a:r>
            <a:endParaRPr lang="en-US" sz="3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6978" name="Text Box 5"/>
          <p:cNvSpPr txBox="1">
            <a:spLocks noChangeArrowheads="1"/>
          </p:cNvSpPr>
          <p:nvPr/>
        </p:nvSpPr>
        <p:spPr bwMode="auto">
          <a:xfrm>
            <a:off x="5757863" y="1073150"/>
            <a:ext cx="1217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000000"/>
                </a:solidFill>
              </a:rPr>
              <a:t>Circle : </a:t>
            </a:r>
          </a:p>
        </p:txBody>
      </p:sp>
      <p:pic>
        <p:nvPicPr>
          <p:cNvPr id="126979" name="Picture 6" descr="c-repres-hghccl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1603375"/>
            <a:ext cx="34734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6"/>
          <p:cNvSpPr>
            <a:spLocks noChangeArrowheads="1"/>
          </p:cNvSpPr>
          <p:nvPr/>
        </p:nvSpPr>
        <p:spPr bwMode="auto">
          <a:xfrm>
            <a:off x="4827588" y="1092200"/>
            <a:ext cx="3943350" cy="51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26981" name="Text Box 3"/>
          <p:cNvSpPr txBox="1">
            <a:spLocks noChangeArrowheads="1"/>
          </p:cNvSpPr>
          <p:nvPr/>
        </p:nvSpPr>
        <p:spPr bwMode="auto">
          <a:xfrm>
            <a:off x="4098575" y="1118543"/>
            <a:ext cx="1091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dirty="0" err="1" smtClean="0">
                <a:solidFill>
                  <a:srgbClr val="000000"/>
                </a:solidFill>
              </a:rPr>
              <a:t>Pătrat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26982" name="Picture 4" descr="c-repres-hghsq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3473450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5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 descr="tow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25438"/>
            <a:ext cx="2700338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4" name="Picture 3" descr="tower_ed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325438"/>
            <a:ext cx="270192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7" descr="tower_paramspa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3994150"/>
            <a:ext cx="3614738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8" descr="tower_lin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3" t="1384" r="20161" b="7278"/>
          <a:stretch>
            <a:fillRect/>
          </a:stretch>
        </p:blipFill>
        <p:spPr bwMode="auto">
          <a:xfrm>
            <a:off x="6069013" y="290513"/>
            <a:ext cx="284797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52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 descr="football_param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t="6898" r="8234" b="10164"/>
          <a:stretch>
            <a:fillRect/>
          </a:stretch>
        </p:blipFill>
        <p:spPr bwMode="auto">
          <a:xfrm>
            <a:off x="117475" y="3357563"/>
            <a:ext cx="406082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8" name="Picture 2" descr="footb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800"/>
            <a:ext cx="45720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 descr="football_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4407" r="11127" b="11684"/>
          <a:stretch>
            <a:fillRect/>
          </a:stretch>
        </p:blipFill>
        <p:spPr bwMode="auto">
          <a:xfrm>
            <a:off x="4608513" y="282575"/>
            <a:ext cx="47466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4" descr="football_lin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9237" r="9892" b="26624"/>
          <a:stretch>
            <a:fillRect/>
          </a:stretch>
        </p:blipFill>
        <p:spPr bwMode="auto">
          <a:xfrm>
            <a:off x="4271963" y="3357563"/>
            <a:ext cx="4872037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1" name="TextBox 5"/>
          <p:cNvSpPr txBox="1">
            <a:spLocks noChangeArrowheads="1"/>
          </p:cNvSpPr>
          <p:nvPr/>
        </p:nvSpPr>
        <p:spPr bwMode="auto">
          <a:xfrm>
            <a:off x="4900613" y="5984875"/>
            <a:ext cx="401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afișate</a:t>
            </a:r>
            <a:r>
              <a:rPr lang="en-US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lungi </a:t>
            </a:r>
            <a:r>
              <a:rPr lang="en-US" dirty="0" err="1" smtClean="0"/>
              <a:t>segmente</a:t>
            </a:r>
            <a:endParaRPr lang="en-US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30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384300"/>
            <a:ext cx="69469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6" name="Title 4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Arial" charset="0"/>
              </a:rPr>
              <a:t>Impactul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zgomotului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asupra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transformatei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Hough</a:t>
            </a:r>
          </a:p>
        </p:txBody>
      </p:sp>
      <p:sp>
        <p:nvSpPr>
          <p:cNvPr id="134149" name="Rectangle 7"/>
          <p:cNvSpPr>
            <a:spLocks noChangeArrowheads="1"/>
          </p:cNvSpPr>
          <p:nvPr/>
        </p:nvSpPr>
        <p:spPr bwMode="auto">
          <a:xfrm>
            <a:off x="6145213" y="4668838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34150" name="Rectangle 8"/>
          <p:cNvSpPr>
            <a:spLocks noChangeArrowheads="1"/>
          </p:cNvSpPr>
          <p:nvPr/>
        </p:nvSpPr>
        <p:spPr bwMode="auto">
          <a:xfrm>
            <a:off x="2792413" y="4592638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sym typeface="Symbol" charset="0"/>
              </a:rPr>
              <a:t>x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34151" name="Rectangle 9"/>
          <p:cNvSpPr>
            <a:spLocks noChangeArrowheads="1"/>
          </p:cNvSpPr>
          <p:nvPr/>
        </p:nvSpPr>
        <p:spPr bwMode="auto">
          <a:xfrm>
            <a:off x="811213" y="29162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34152" name="TextBox 10"/>
          <p:cNvSpPr txBox="1">
            <a:spLocks noChangeArrowheads="1"/>
          </p:cNvSpPr>
          <p:nvPr/>
        </p:nvSpPr>
        <p:spPr bwMode="auto">
          <a:xfrm>
            <a:off x="7897813" y="2828925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01830" y="4978400"/>
            <a:ext cx="46653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s</a:t>
            </a:r>
            <a:r>
              <a:rPr lang="en-US" sz="2400" b="1" dirty="0" err="1" smtClean="0">
                <a:solidFill>
                  <a:srgbClr val="000000"/>
                </a:solidFill>
              </a:rPr>
              <a:t>pațiul</a:t>
            </a:r>
            <a:r>
              <a:rPr lang="en-US" sz="2400" b="1" dirty="0" smtClean="0">
                <a:solidFill>
                  <a:srgbClr val="000000"/>
                </a:solidFill>
              </a:rPr>
              <a:t> image</a:t>
            </a: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c</a:t>
            </a:r>
            <a:r>
              <a:rPr lang="en-US" sz="2400" b="1" dirty="0" err="1" smtClean="0">
                <a:solidFill>
                  <a:srgbClr val="000000"/>
                </a:solidFill>
              </a:rPr>
              <a:t>oordonatele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punctelor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edgels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 smtClean="0">
                <a:solidFill>
                  <a:srgbClr val="000000"/>
                </a:solidFill>
              </a:rPr>
              <a:t>Voturi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864100" y="5802313"/>
            <a:ext cx="4114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c</a:t>
            </a:r>
            <a:r>
              <a:rPr lang="en-US" dirty="0" err="1" smtClean="0"/>
              <a:t>uloare</a:t>
            </a:r>
            <a:r>
              <a:rPr lang="en-US" dirty="0" smtClean="0"/>
              <a:t> </a:t>
            </a:r>
            <a:r>
              <a:rPr lang="en-US" dirty="0" err="1" smtClean="0"/>
              <a:t>deschisă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# mare de </a:t>
            </a:r>
            <a:r>
              <a:rPr lang="en-US" dirty="0" err="1" smtClean="0"/>
              <a:t>voturi</a:t>
            </a:r>
            <a:endParaRPr lang="en-US" dirty="0"/>
          </a:p>
          <a:p>
            <a:r>
              <a:rPr lang="en-US" dirty="0" err="1" smtClean="0"/>
              <a:t>negru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zero </a:t>
            </a:r>
            <a:r>
              <a:rPr lang="en-US" dirty="0" err="1" smtClean="0"/>
              <a:t>voturi</a:t>
            </a:r>
            <a:endParaRPr lang="en-US" dirty="0"/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7" y="1276538"/>
            <a:ext cx="69469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TextBox 7"/>
          <p:cNvSpPr txBox="1">
            <a:spLocks noChangeArrowheads="1"/>
          </p:cNvSpPr>
          <p:nvPr/>
        </p:nvSpPr>
        <p:spPr bwMode="auto">
          <a:xfrm>
            <a:off x="501830" y="5970981"/>
            <a:ext cx="759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Totul</a:t>
            </a:r>
            <a:r>
              <a:rPr lang="en-US" sz="2400" dirty="0" smtClean="0"/>
              <a:t> pare a fi </a:t>
            </a:r>
            <a:r>
              <a:rPr lang="en-US" sz="2400" dirty="0" err="1" smtClean="0"/>
              <a:t>zgomot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edgels</a:t>
            </a:r>
            <a:r>
              <a:rPr lang="en-US" sz="2400" dirty="0" smtClean="0"/>
              <a:t> </a:t>
            </a:r>
            <a:r>
              <a:rPr lang="en-US" sz="2400" dirty="0" err="1" smtClean="0"/>
              <a:t>aleatoare</a:t>
            </a:r>
            <a:r>
              <a:rPr lang="en-US" sz="2400" dirty="0" smtClean="0"/>
              <a:t>. Se </a:t>
            </a:r>
            <a:r>
              <a:rPr lang="en-US" sz="2400" dirty="0" err="1" smtClean="0"/>
              <a:t>observă</a:t>
            </a:r>
            <a:r>
              <a:rPr lang="en-US" sz="2400" dirty="0" smtClean="0"/>
              <a:t> </a:t>
            </a:r>
            <a:r>
              <a:rPr lang="en-US" sz="2400" dirty="0" err="1" smtClean="0"/>
              <a:t>niște</a:t>
            </a:r>
            <a:r>
              <a:rPr lang="en-US" sz="2400" dirty="0" smtClean="0"/>
              <a:t> peak-</a:t>
            </a:r>
            <a:r>
              <a:rPr lang="en-US" sz="2400" dirty="0" err="1" smtClean="0"/>
              <a:t>uri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spațiul</a:t>
            </a:r>
            <a:r>
              <a:rPr lang="en-US" sz="2400" dirty="0" smtClean="0"/>
              <a:t> </a:t>
            </a:r>
            <a:r>
              <a:rPr lang="en-US" sz="2400" dirty="0" err="1" smtClean="0"/>
              <a:t>parametrilor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Arial" charset="0"/>
              </a:rPr>
              <a:t>Impactul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zgomotului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asupra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transformatei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Hough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145213" y="4668838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792413" y="4592638"/>
            <a:ext cx="30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sym typeface="Symbol" charset="0"/>
              </a:rPr>
              <a:t>x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01830" y="4978400"/>
            <a:ext cx="46653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s</a:t>
            </a:r>
            <a:r>
              <a:rPr lang="en-US" sz="2400" b="1" dirty="0" err="1" smtClean="0">
                <a:solidFill>
                  <a:srgbClr val="000000"/>
                </a:solidFill>
              </a:rPr>
              <a:t>pațiul</a:t>
            </a:r>
            <a:r>
              <a:rPr lang="en-US" sz="2400" b="1" dirty="0" smtClean="0">
                <a:solidFill>
                  <a:srgbClr val="000000"/>
                </a:solidFill>
              </a:rPr>
              <a:t> image</a:t>
            </a:r>
          </a:p>
          <a:p>
            <a:pPr algn="ctr" eaLnBrk="0" hangingPunct="0"/>
            <a:r>
              <a:rPr lang="en-US" sz="2400" b="1" dirty="0" err="1">
                <a:solidFill>
                  <a:srgbClr val="000000"/>
                </a:solidFill>
              </a:rPr>
              <a:t>c</a:t>
            </a:r>
            <a:r>
              <a:rPr lang="en-US" sz="2400" b="1" dirty="0" err="1" smtClean="0">
                <a:solidFill>
                  <a:srgbClr val="000000"/>
                </a:solidFill>
              </a:rPr>
              <a:t>oordonatele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punctelor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edgels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842000" y="5049838"/>
            <a:ext cx="126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b="1" dirty="0" err="1" smtClean="0">
                <a:solidFill>
                  <a:srgbClr val="000000"/>
                </a:solidFill>
              </a:rPr>
              <a:t>Voturi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7897813" y="2828925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738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</a:rPr>
              <a:t>Extensii</a:t>
            </a:r>
            <a:endParaRPr lang="en-US" dirty="0">
              <a:latin typeface="Arial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886" y="1175832"/>
            <a:ext cx="7772400" cy="5486400"/>
          </a:xfrm>
        </p:spPr>
        <p:txBody>
          <a:bodyPr>
            <a:noAutofit/>
          </a:bodyPr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800" dirty="0" err="1" smtClean="0"/>
              <a:t>Extensia</a:t>
            </a:r>
            <a:r>
              <a:rPr lang="en-US" sz="2800" dirty="0" smtClean="0"/>
              <a:t> 1:  </a:t>
            </a:r>
            <a:r>
              <a:rPr lang="en-US" sz="2800" dirty="0" err="1" smtClean="0"/>
              <a:t>folosește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imaginii</a:t>
            </a:r>
            <a:endParaRPr lang="en-US" sz="2800" dirty="0" smtClean="0"/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inițializează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]=</a:t>
            </a:r>
            <a:r>
              <a:rPr lang="en-US" sz="2400" dirty="0" smtClean="0">
                <a:latin typeface="Calibri (Body)"/>
                <a:cs typeface="Calibri (Body)"/>
              </a:rPr>
              <a:t>0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>
              <a:latin typeface="Calibri (Body)"/>
              <a:cs typeface="Calibri (Body)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pentru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fiecare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punct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edgel</a:t>
            </a:r>
            <a:r>
              <a:rPr lang="en-US" sz="2400" dirty="0">
                <a:latin typeface="Calibri (Body)"/>
                <a:cs typeface="Calibri (Body)"/>
              </a:rPr>
              <a:t> din imagine I[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</a:p>
          <a:p>
            <a:pPr marL="1238250" lvl="2" indent="-3810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    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 =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gradientul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imaginii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la (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x,y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FontTx/>
              <a:buNone/>
              <a:defRPr/>
            </a:pPr>
            <a:endParaRPr lang="en-US" dirty="0" smtClean="0"/>
          </a:p>
          <a:p>
            <a:pPr marL="1257300" lvl="2" indent="-3429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/>
              <a:t>   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 += 1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găsește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valorile</a:t>
            </a:r>
            <a:r>
              <a:rPr lang="en-US" sz="2400" dirty="0">
                <a:latin typeface="Calibri (Body)"/>
                <a:cs typeface="Calibri (Body)"/>
              </a:rPr>
              <a:t> (d,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) </a:t>
            </a:r>
            <a:r>
              <a:rPr lang="en-US" sz="2400" dirty="0" err="1">
                <a:latin typeface="Calibri (Body)"/>
                <a:cs typeface="Calibri (Body)"/>
                <a:sym typeface="Symbol" charset="0"/>
              </a:rPr>
              <a:t>pentru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 care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smtClean="0">
                <a:latin typeface="Calibri (Body)"/>
                <a:cs typeface="Calibri (Body)"/>
              </a:rPr>
              <a:t>maxim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 smtClean="0"/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linia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detectată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în</a:t>
            </a:r>
            <a:r>
              <a:rPr lang="en-US" sz="2400" dirty="0">
                <a:latin typeface="Calibri (Body)"/>
                <a:cs typeface="Calibri (Body)"/>
              </a:rPr>
              <a:t> imagine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dată</a:t>
            </a:r>
            <a:r>
              <a:rPr lang="en-US" sz="2400" dirty="0">
                <a:latin typeface="Calibri (Body)"/>
                <a:cs typeface="Calibri (Body)"/>
              </a:rPr>
              <a:t> de</a:t>
            </a:r>
            <a:r>
              <a:rPr lang="en-US" sz="2400" dirty="0" smtClean="0">
                <a:latin typeface="Calibri (Body)"/>
                <a:cs typeface="Calibri (Body)"/>
              </a:rPr>
              <a:t>:</a:t>
            </a:r>
            <a:endParaRPr lang="en-US" sz="2400" dirty="0">
              <a:latin typeface="Calibri (Body)"/>
              <a:cs typeface="Calibri (Body)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595407" y="387796"/>
            <a:ext cx="2352675" cy="828675"/>
            <a:chOff x="3840" y="1392"/>
            <a:chExt cx="1632" cy="624"/>
          </a:xfrm>
        </p:grpSpPr>
        <p:grpSp>
          <p:nvGrpSpPr>
            <p:cNvPr id="11270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1276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1278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2800" b="1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11281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279" name="Picture 9" descr="Edittex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277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1271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1272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3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4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11275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/>
          </p:nvPr>
        </p:nvGraphicFramePr>
        <p:xfrm>
          <a:off x="1435100" y="3005138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49" name="Equation" r:id="rId9" imgW="1168400" imgH="203200" progId="Equation.3">
                  <p:embed/>
                </p:oleObj>
              </mc:Choice>
              <mc:Fallback>
                <p:oleObj name="Equation" r:id="rId9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005138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88" y="1216471"/>
            <a:ext cx="2362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Object 1"/>
          <p:cNvGraphicFramePr>
            <a:graphicFrameLocks noChangeAspect="1"/>
          </p:cNvGraphicFramePr>
          <p:nvPr>
            <p:extLst/>
          </p:nvPr>
        </p:nvGraphicFramePr>
        <p:xfrm>
          <a:off x="6438517" y="4651453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50" name="Equation" r:id="rId12" imgW="1168400" imgH="203200" progId="Equation.3">
                  <p:embed/>
                </p:oleObj>
              </mc:Choice>
              <mc:Fallback>
                <p:oleObj name="Equation" r:id="rId12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517" y="4651453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20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latin typeface="Arial" charset="0"/>
              </a:rPr>
              <a:t>Extensii</a:t>
            </a:r>
            <a:endParaRPr lang="en-US" dirty="0">
              <a:latin typeface="Arial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886" y="1175832"/>
            <a:ext cx="7772400" cy="4127564"/>
          </a:xfrm>
        </p:spPr>
        <p:txBody>
          <a:bodyPr>
            <a:noAutofit/>
          </a:bodyPr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800" dirty="0" err="1" smtClean="0"/>
              <a:t>Extensia</a:t>
            </a:r>
            <a:r>
              <a:rPr lang="en-US" sz="2800" dirty="0" smtClean="0"/>
              <a:t> 1:  </a:t>
            </a:r>
            <a:r>
              <a:rPr lang="en-US" sz="2800" dirty="0" err="1" smtClean="0"/>
              <a:t>folosește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gradientul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imaginii</a:t>
            </a:r>
            <a:endParaRPr lang="en-US" sz="2800" dirty="0" smtClean="0"/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inițializează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]=</a:t>
            </a:r>
            <a:r>
              <a:rPr lang="en-US" sz="2400" dirty="0" smtClean="0">
                <a:latin typeface="Calibri (Body)"/>
                <a:cs typeface="Calibri (Body)"/>
              </a:rPr>
              <a:t>0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>
              <a:latin typeface="Calibri (Body)"/>
              <a:cs typeface="Calibri (Body)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pentru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fiecare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punct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edgel</a:t>
            </a:r>
            <a:r>
              <a:rPr lang="en-US" sz="2400" dirty="0">
                <a:latin typeface="Calibri (Body)"/>
                <a:cs typeface="Calibri (Body)"/>
              </a:rPr>
              <a:t> din imagine I[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</a:p>
          <a:p>
            <a:pPr marL="1238250" lvl="2" indent="-3810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    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 =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gradientul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imaginii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 la (</a:t>
            </a:r>
            <a:r>
              <a:rPr lang="en-US" dirty="0" err="1" smtClean="0">
                <a:solidFill>
                  <a:srgbClr val="C00000"/>
                </a:solidFill>
                <a:sym typeface="Symbol" pitchFamily="18" charset="2"/>
              </a:rPr>
              <a:t>x,y</a:t>
            </a:r>
            <a:r>
              <a:rPr lang="en-US" dirty="0" smtClean="0">
                <a:solidFill>
                  <a:srgbClr val="C00000"/>
                </a:solidFill>
                <a:sym typeface="Symbol" pitchFamily="18" charset="2"/>
              </a:rPr>
              <a:t>)</a:t>
            </a:r>
          </a:p>
          <a:p>
            <a:pPr marL="1238250" lvl="2" indent="-381000" eaLnBrk="1" hangingPunct="1">
              <a:buFontTx/>
              <a:buNone/>
              <a:defRPr/>
            </a:pPr>
            <a:endParaRPr lang="en-US" dirty="0" smtClean="0"/>
          </a:p>
          <a:p>
            <a:pPr marL="1257300" lvl="2" indent="-342900" eaLnBrk="1" hangingPunct="1">
              <a:spcBef>
                <a:spcPts val="0"/>
              </a:spcBef>
              <a:buFontTx/>
              <a:buNone/>
              <a:defRPr/>
            </a:pPr>
            <a:r>
              <a:rPr lang="en-US" dirty="0" smtClean="0"/>
              <a:t>    H[d, </a:t>
            </a:r>
            <a:r>
              <a:rPr lang="en-US" dirty="0" smtClean="0">
                <a:sym typeface="Symbol" pitchFamily="18" charset="2"/>
              </a:rPr>
              <a:t></a:t>
            </a:r>
            <a:r>
              <a:rPr lang="en-US" dirty="0" smtClean="0"/>
              <a:t>] += 1</a:t>
            </a:r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găsește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valorile</a:t>
            </a:r>
            <a:r>
              <a:rPr lang="en-US" sz="2400" dirty="0">
                <a:latin typeface="Calibri (Body)"/>
                <a:cs typeface="Calibri (Body)"/>
              </a:rPr>
              <a:t> (d,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) </a:t>
            </a:r>
            <a:r>
              <a:rPr lang="en-US" sz="2400" dirty="0" err="1">
                <a:latin typeface="Calibri (Body)"/>
                <a:cs typeface="Calibri (Body)"/>
                <a:sym typeface="Symbol" charset="0"/>
              </a:rPr>
              <a:t>pentru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 care</a:t>
            </a:r>
            <a:r>
              <a:rPr lang="en-US" sz="2400" dirty="0">
                <a:latin typeface="Calibri (Body)"/>
                <a:cs typeface="Calibri (Body)"/>
              </a:rPr>
              <a:t> 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smtClean="0">
                <a:latin typeface="Calibri (Body)"/>
                <a:cs typeface="Calibri (Body)"/>
              </a:rPr>
              <a:t>maxim (la </a:t>
            </a:r>
            <a:r>
              <a:rPr lang="en-US" sz="2400" dirty="0" err="1" smtClean="0">
                <a:latin typeface="Calibri (Body)"/>
                <a:cs typeface="Calibri (Body)"/>
              </a:rPr>
              <a:t>fel</a:t>
            </a:r>
            <a:r>
              <a:rPr lang="en-US" sz="2400" dirty="0" smtClean="0">
                <a:latin typeface="Calibri (Body)"/>
                <a:cs typeface="Calibri (Body)"/>
              </a:rPr>
              <a:t>)</a:t>
            </a:r>
            <a:endParaRPr lang="en-US" sz="2400" dirty="0" smtClean="0"/>
          </a:p>
          <a:p>
            <a:pPr marL="838200" lvl="1" indent="-381000">
              <a:buFontTx/>
              <a:buAutoNum type="arabicPeriod"/>
              <a:defRPr/>
            </a:pPr>
            <a:r>
              <a:rPr lang="en-US" sz="2400" dirty="0" err="1" smtClean="0">
                <a:latin typeface="Calibri (Body)"/>
                <a:cs typeface="Calibri (Body)"/>
              </a:rPr>
              <a:t>linia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detectată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în</a:t>
            </a:r>
            <a:r>
              <a:rPr lang="en-US" sz="2400" dirty="0">
                <a:latin typeface="Calibri (Body)"/>
                <a:cs typeface="Calibri (Body)"/>
              </a:rPr>
              <a:t> imagine </a:t>
            </a:r>
            <a:r>
              <a:rPr lang="en-US" sz="2400" dirty="0" err="1">
                <a:latin typeface="Calibri (Body)"/>
                <a:cs typeface="Calibri (Body)"/>
              </a:rPr>
              <a:t>este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  <a:r>
              <a:rPr lang="en-US" sz="2400" dirty="0" err="1">
                <a:latin typeface="Calibri (Body)"/>
                <a:cs typeface="Calibri (Body)"/>
              </a:rPr>
              <a:t>dată</a:t>
            </a:r>
            <a:r>
              <a:rPr lang="en-US" sz="2400" dirty="0">
                <a:latin typeface="Calibri (Body)"/>
                <a:cs typeface="Calibri (Body)"/>
              </a:rPr>
              <a:t> de</a:t>
            </a:r>
            <a:r>
              <a:rPr lang="en-US" sz="2400" dirty="0" smtClean="0">
                <a:latin typeface="Calibri (Body)"/>
                <a:cs typeface="Calibri (Body)"/>
              </a:rPr>
              <a:t>:</a:t>
            </a:r>
            <a:endParaRPr lang="en-US" sz="2400" dirty="0">
              <a:latin typeface="Calibri (Body)"/>
              <a:cs typeface="Calibri (Body)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595407" y="387796"/>
            <a:ext cx="2352675" cy="828675"/>
            <a:chOff x="3840" y="1392"/>
            <a:chExt cx="1632" cy="624"/>
          </a:xfrm>
        </p:grpSpPr>
        <p:grpSp>
          <p:nvGrpSpPr>
            <p:cNvPr id="11270" name="Group 4"/>
            <p:cNvGrpSpPr>
              <a:grpSpLocks/>
            </p:cNvGrpSpPr>
            <p:nvPr/>
          </p:nvGrpSpPr>
          <p:grpSpPr bwMode="auto">
            <a:xfrm>
              <a:off x="3840" y="1392"/>
              <a:ext cx="1632" cy="624"/>
              <a:chOff x="3840" y="1776"/>
              <a:chExt cx="1632" cy="624"/>
            </a:xfrm>
          </p:grpSpPr>
          <p:grpSp>
            <p:nvGrpSpPr>
              <p:cNvPr id="11276" name="Group 5"/>
              <p:cNvGrpSpPr>
                <a:grpSpLocks/>
              </p:cNvGrpSpPr>
              <p:nvPr/>
            </p:nvGrpSpPr>
            <p:grpSpPr bwMode="auto">
              <a:xfrm>
                <a:off x="3840" y="1776"/>
                <a:ext cx="1632" cy="624"/>
                <a:chOff x="3840" y="1776"/>
                <a:chExt cx="1632" cy="624"/>
              </a:xfrm>
            </p:grpSpPr>
            <p:grpSp>
              <p:nvGrpSpPr>
                <p:cNvPr id="11278" name="Group 6"/>
                <p:cNvGrpSpPr>
                  <a:grpSpLocks/>
                </p:cNvGrpSpPr>
                <p:nvPr/>
              </p:nvGrpSpPr>
              <p:grpSpPr bwMode="auto">
                <a:xfrm>
                  <a:off x="3840" y="1776"/>
                  <a:ext cx="624" cy="624"/>
                  <a:chOff x="3840" y="1776"/>
                  <a:chExt cx="624" cy="624"/>
                </a:xfrm>
              </p:grpSpPr>
              <p:sp>
                <p:nvSpPr>
                  <p:cNvPr id="1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840" y="1776"/>
                    <a:ext cx="624" cy="62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tx1"/>
                      </a:gs>
                      <a:gs pos="100000">
                        <a:schemeClr val="tx1">
                          <a:gamma/>
                          <a:tint val="0"/>
                          <a:invGamma/>
                        </a:schemeClr>
                      </a:gs>
                    </a:gsLst>
                    <a:lin ang="189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sz="2800" b="1">
                      <a:solidFill>
                        <a:srgbClr val="000000"/>
                      </a:solidFill>
                      <a:latin typeface="Arial" pitchFamily="34" charset="0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11281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61" y="1872"/>
                    <a:ext cx="207" cy="207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279" name="Picture 9" descr="Edittex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05" y="1824"/>
                  <a:ext cx="967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277" name="Oval 10"/>
              <p:cNvSpPr>
                <a:spLocks noChangeArrowheads="1"/>
              </p:cNvSpPr>
              <p:nvPr/>
            </p:nvSpPr>
            <p:spPr bwMode="auto">
              <a:xfrm>
                <a:off x="4128" y="2064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11271" name="Group 11"/>
            <p:cNvGrpSpPr>
              <a:grpSpLocks/>
            </p:cNvGrpSpPr>
            <p:nvPr/>
          </p:nvGrpSpPr>
          <p:grpSpPr bwMode="auto">
            <a:xfrm>
              <a:off x="4146" y="1399"/>
              <a:ext cx="306" cy="321"/>
              <a:chOff x="4152" y="1776"/>
              <a:chExt cx="306" cy="321"/>
            </a:xfrm>
          </p:grpSpPr>
          <p:sp>
            <p:nvSpPr>
              <p:cNvPr id="11272" name="Line 12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3" name="Line 13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4" name="Freeform 14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11275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1265" name="Object 1"/>
          <p:cNvGraphicFramePr>
            <a:graphicFrameLocks noChangeAspect="1"/>
          </p:cNvGraphicFramePr>
          <p:nvPr>
            <p:extLst/>
          </p:nvPr>
        </p:nvGraphicFramePr>
        <p:xfrm>
          <a:off x="1435100" y="3005138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73" name="Equation" r:id="rId9" imgW="1168400" imgH="203200" progId="Equation.3">
                  <p:embed/>
                </p:oleObj>
              </mc:Choice>
              <mc:Fallback>
                <p:oleObj name="Equation" r:id="rId9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100" y="3005138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96" y="1216471"/>
            <a:ext cx="23622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Object 1"/>
          <p:cNvGraphicFramePr>
            <a:graphicFrameLocks noChangeAspect="1"/>
          </p:cNvGraphicFramePr>
          <p:nvPr>
            <p:extLst/>
          </p:nvPr>
        </p:nvGraphicFramePr>
        <p:xfrm>
          <a:off x="6438517" y="4651453"/>
          <a:ext cx="2343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74" name="Equation" r:id="rId12" imgW="1168400" imgH="203200" progId="Equation.3">
                  <p:embed/>
                </p:oleObj>
              </mc:Choice>
              <mc:Fallback>
                <p:oleObj name="Equation" r:id="rId12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8517" y="4651453"/>
                        <a:ext cx="2343150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2886" y="5329326"/>
            <a:ext cx="71989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Extensia</a:t>
            </a:r>
            <a:r>
              <a:rPr lang="en-US" sz="2800" dirty="0"/>
              <a:t> </a:t>
            </a:r>
            <a:r>
              <a:rPr lang="en-US" sz="2800" dirty="0" smtClean="0"/>
              <a:t>2: </a:t>
            </a:r>
            <a:r>
              <a:rPr lang="en-US" sz="2800" dirty="0"/>
              <a:t>H[d, </a:t>
            </a:r>
            <a:r>
              <a:rPr lang="en-US" sz="2800" dirty="0">
                <a:sym typeface="Symbol" pitchFamily="18" charset="2"/>
              </a:rPr>
              <a:t></a:t>
            </a:r>
            <a:r>
              <a:rPr lang="en-US" sz="2800" dirty="0"/>
              <a:t>] += </a:t>
            </a:r>
            <a:r>
              <a:rPr lang="en-US" sz="2800" dirty="0" err="1" smtClean="0"/>
              <a:t>magnitudine</a:t>
            </a:r>
            <a:r>
              <a:rPr lang="en-US" sz="2800" dirty="0" smtClean="0"/>
              <a:t> gradient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93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800" dirty="0" err="1" smtClean="0"/>
              <a:t>Transformate</a:t>
            </a:r>
            <a:r>
              <a:rPr lang="en-US" sz="3800" dirty="0" smtClean="0"/>
              <a:t> Hough: </a:t>
            </a:r>
            <a:r>
              <a:rPr lang="en-US" sz="3800" dirty="0" err="1" smtClean="0"/>
              <a:t>avantaje</a:t>
            </a:r>
            <a:r>
              <a:rPr lang="en-US" sz="3800" dirty="0" smtClean="0"/>
              <a:t> </a:t>
            </a:r>
            <a:r>
              <a:rPr lang="en-US" sz="3800" dirty="0" err="1" smtClean="0"/>
              <a:t>și</a:t>
            </a:r>
            <a:r>
              <a:rPr lang="en-US" sz="3800" dirty="0" smtClean="0"/>
              <a:t> </a:t>
            </a:r>
            <a:r>
              <a:rPr lang="en-US" sz="3800" dirty="0" err="1" smtClean="0"/>
              <a:t>dezavantaje</a:t>
            </a:r>
            <a:endParaRPr lang="en-US" sz="3800" dirty="0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>
            <a:normAutofit lnSpcReduction="10000"/>
          </a:bodyPr>
          <a:lstStyle/>
          <a:p>
            <a:pPr eaLnBrk="1" hangingPunct="1">
              <a:buNone/>
            </a:pPr>
            <a:r>
              <a:rPr lang="en-US" sz="2800" b="1" u="sng" dirty="0" err="1" smtClean="0">
                <a:solidFill>
                  <a:srgbClr val="008000"/>
                </a:solidFill>
              </a:rPr>
              <a:t>Avantaje</a:t>
            </a:r>
            <a:endParaRPr lang="en-US" sz="2800" b="1" u="sng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400" dirty="0" err="1"/>
              <a:t>t</a:t>
            </a:r>
            <a:r>
              <a:rPr lang="en-US" sz="2400" dirty="0" err="1" smtClean="0"/>
              <a:t>oate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</a:t>
            </a:r>
            <a:r>
              <a:rPr lang="en-US" sz="2400" dirty="0" err="1" smtClean="0"/>
              <a:t>sunt</a:t>
            </a:r>
            <a:r>
              <a:rPr lang="en-US" sz="2400" dirty="0" smtClean="0"/>
              <a:t> </a:t>
            </a:r>
            <a:r>
              <a:rPr lang="en-US" sz="2400" dirty="0" err="1" smtClean="0"/>
              <a:t>procesate</a:t>
            </a:r>
            <a:r>
              <a:rPr lang="en-US" sz="2400" dirty="0" smtClean="0"/>
              <a:t> independent, </a:t>
            </a:r>
            <a:r>
              <a:rPr lang="en-US" sz="2400" dirty="0" err="1" smtClean="0"/>
              <a:t>deci</a:t>
            </a:r>
            <a:r>
              <a:rPr lang="en-US" sz="2400" dirty="0" smtClean="0"/>
              <a:t> </a:t>
            </a:r>
            <a:r>
              <a:rPr lang="en-US" sz="2400" dirty="0" err="1" smtClean="0"/>
              <a:t>această</a:t>
            </a:r>
            <a:r>
              <a:rPr lang="en-US" sz="2400" dirty="0" smtClean="0"/>
              <a:t> </a:t>
            </a:r>
            <a:r>
              <a:rPr lang="en-US" sz="2400" dirty="0" err="1" smtClean="0"/>
              <a:t>metodă</a:t>
            </a:r>
            <a:r>
              <a:rPr lang="en-US" sz="2400" dirty="0" smtClean="0"/>
              <a:t> </a:t>
            </a:r>
            <a:r>
              <a:rPr lang="en-US" sz="2400" dirty="0" err="1" smtClean="0"/>
              <a:t>poate</a:t>
            </a:r>
            <a:r>
              <a:rPr lang="en-US" sz="2400" dirty="0" smtClean="0"/>
              <a:t> </a:t>
            </a:r>
            <a:r>
              <a:rPr lang="en-US" sz="2400" dirty="0" err="1" smtClean="0"/>
              <a:t>detecta</a:t>
            </a:r>
            <a:r>
              <a:rPr lang="en-US" sz="2400" dirty="0" smtClean="0"/>
              <a:t> </a:t>
            </a:r>
            <a:r>
              <a:rPr lang="en-US" sz="2400" dirty="0" err="1" smtClean="0"/>
              <a:t>linii</a:t>
            </a:r>
            <a:r>
              <a:rPr lang="en-US" sz="2400" dirty="0" smtClean="0"/>
              <a:t> </a:t>
            </a:r>
            <a:r>
              <a:rPr lang="en-US" sz="2400" dirty="0" err="1" smtClean="0"/>
              <a:t>mascate</a:t>
            </a:r>
            <a:endParaRPr lang="en-US" sz="2400" dirty="0" smtClean="0"/>
          </a:p>
          <a:p>
            <a:pPr eaLnBrk="1" hangingPunct="1"/>
            <a:r>
              <a:rPr lang="en-US" sz="2400" dirty="0" err="1"/>
              <a:t>r</a:t>
            </a:r>
            <a:r>
              <a:rPr lang="en-US" sz="2400" dirty="0" err="1" smtClean="0"/>
              <a:t>obustețe</a:t>
            </a:r>
            <a:r>
              <a:rPr lang="en-US" sz="2400" dirty="0" smtClean="0"/>
              <a:t> la </a:t>
            </a:r>
            <a:r>
              <a:rPr lang="en-US" sz="2400" dirty="0" err="1" smtClean="0"/>
              <a:t>zgomot</a:t>
            </a:r>
            <a:r>
              <a:rPr lang="en-US" sz="2400" dirty="0" smtClean="0"/>
              <a:t>: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date de </a:t>
            </a:r>
            <a:r>
              <a:rPr lang="en-US" sz="2400" dirty="0" err="1" smtClean="0"/>
              <a:t>zgomot</a:t>
            </a:r>
            <a:r>
              <a:rPr lang="en-US" sz="2400" dirty="0" smtClean="0"/>
              <a:t> nu </a:t>
            </a:r>
            <a:r>
              <a:rPr lang="en-US" sz="2400" dirty="0" err="1" smtClean="0"/>
              <a:t>votează</a:t>
            </a:r>
            <a:r>
              <a:rPr lang="en-US" sz="2400" dirty="0" smtClean="0"/>
              <a:t> </a:t>
            </a:r>
            <a:r>
              <a:rPr lang="en-US" sz="2400" dirty="0" err="1" smtClean="0"/>
              <a:t>toate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același</a:t>
            </a:r>
            <a:r>
              <a:rPr lang="en-US" sz="2400" dirty="0" smtClean="0"/>
              <a:t> interval</a:t>
            </a:r>
          </a:p>
          <a:p>
            <a:pPr eaLnBrk="1" hangingPunct="1"/>
            <a:r>
              <a:rPr lang="en-US" sz="2400" dirty="0"/>
              <a:t>p</a:t>
            </a:r>
            <a:r>
              <a:rPr lang="en-US" sz="2400" dirty="0" smtClean="0"/>
              <a:t>ot </a:t>
            </a:r>
            <a:r>
              <a:rPr lang="en-US" sz="2400" dirty="0" err="1" smtClean="0"/>
              <a:t>detecta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multe</a:t>
            </a:r>
            <a:r>
              <a:rPr lang="en-US" sz="2400" dirty="0" smtClean="0"/>
              <a:t> </a:t>
            </a:r>
            <a:r>
              <a:rPr lang="en-US" sz="2400" dirty="0" err="1" smtClean="0"/>
              <a:t>linii</a:t>
            </a:r>
            <a:r>
              <a:rPr lang="en-US" sz="2400" dirty="0" smtClean="0"/>
              <a:t> (#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într</a:t>
            </a:r>
            <a:r>
              <a:rPr lang="en-US" sz="2400" dirty="0" smtClean="0"/>
              <a:t>-un interval &gt; threshold)</a:t>
            </a:r>
          </a:p>
          <a:p>
            <a:pPr eaLnBrk="1" hangingPunct="1"/>
            <a:endParaRPr lang="en-US" sz="800" dirty="0" smtClean="0"/>
          </a:p>
          <a:p>
            <a:pPr eaLnBrk="1" hangingPunct="1">
              <a:buNone/>
            </a:pPr>
            <a:r>
              <a:rPr lang="en-US" sz="2800" u="sng" dirty="0" err="1" smtClean="0">
                <a:solidFill>
                  <a:srgbClr val="FF0000"/>
                </a:solidFill>
              </a:rPr>
              <a:t>Dezavantaje</a:t>
            </a:r>
            <a:endParaRPr lang="en-US" sz="2800" u="sng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2400" dirty="0" err="1" smtClean="0"/>
              <a:t>complexitatea</a:t>
            </a:r>
            <a:r>
              <a:rPr lang="en-US" sz="2400" dirty="0" smtClean="0"/>
              <a:t> </a:t>
            </a:r>
            <a:r>
              <a:rPr lang="en-US" sz="2400" dirty="0" err="1" smtClean="0"/>
              <a:t>căutării</a:t>
            </a:r>
            <a:r>
              <a:rPr lang="en-US" sz="2400" dirty="0" smtClean="0"/>
              <a:t> </a:t>
            </a:r>
            <a:r>
              <a:rPr lang="en-US" sz="2400" dirty="0" err="1" smtClean="0"/>
              <a:t>crește</a:t>
            </a:r>
            <a:r>
              <a:rPr lang="en-US" sz="2400" dirty="0" smtClean="0"/>
              <a:t> </a:t>
            </a:r>
            <a:r>
              <a:rPr lang="en-US" sz="2400" dirty="0" err="1" smtClean="0"/>
              <a:t>exponențial</a:t>
            </a:r>
            <a:r>
              <a:rPr lang="en-US" sz="2400" dirty="0" smtClean="0"/>
              <a:t> cu </a:t>
            </a:r>
            <a:r>
              <a:rPr lang="en-US" sz="2400" dirty="0" err="1" smtClean="0"/>
              <a:t>numărul</a:t>
            </a:r>
            <a:r>
              <a:rPr lang="en-US" sz="2400" dirty="0" smtClean="0"/>
              <a:t> de </a:t>
            </a:r>
            <a:r>
              <a:rPr lang="en-US" sz="2400" dirty="0" err="1" smtClean="0"/>
              <a:t>parametri</a:t>
            </a:r>
            <a:r>
              <a:rPr lang="en-US" sz="2400" dirty="0" smtClean="0"/>
              <a:t> </a:t>
            </a:r>
            <a:r>
              <a:rPr lang="en-US" sz="2400" dirty="0" err="1" smtClean="0"/>
              <a:t>ai</a:t>
            </a:r>
            <a:r>
              <a:rPr lang="en-US" sz="2400" dirty="0" smtClean="0"/>
              <a:t> </a:t>
            </a:r>
            <a:r>
              <a:rPr lang="en-US" sz="2400" dirty="0" err="1" smtClean="0"/>
              <a:t>modelului</a:t>
            </a:r>
            <a:r>
              <a:rPr lang="en-US" sz="2400" dirty="0" smtClean="0"/>
              <a:t> (</a:t>
            </a:r>
            <a:r>
              <a:rPr lang="en-US" sz="2400" dirty="0" err="1" smtClean="0"/>
              <a:t>linie</a:t>
            </a:r>
            <a:r>
              <a:rPr lang="en-US" sz="2400" dirty="0" smtClean="0"/>
              <a:t> -  2 </a:t>
            </a:r>
            <a:r>
              <a:rPr lang="en-US" sz="2400" dirty="0" err="1" smtClean="0"/>
              <a:t>parametri</a:t>
            </a:r>
            <a:r>
              <a:rPr lang="en-US" sz="2400" dirty="0" smtClean="0"/>
              <a:t>, </a:t>
            </a:r>
            <a:r>
              <a:rPr lang="en-US" sz="2400" dirty="0" err="1" smtClean="0"/>
              <a:t>cerc</a:t>
            </a:r>
            <a:r>
              <a:rPr lang="en-US" sz="2400" dirty="0"/>
              <a:t> </a:t>
            </a:r>
            <a:r>
              <a:rPr lang="en-US" sz="2400" dirty="0" smtClean="0"/>
              <a:t>– 3 </a:t>
            </a:r>
            <a:r>
              <a:rPr lang="en-US" sz="2400" dirty="0" err="1" smtClean="0"/>
              <a:t>parametri</a:t>
            </a:r>
            <a:r>
              <a:rPr lang="en-US" sz="2400" dirty="0" smtClean="0"/>
              <a:t>) </a:t>
            </a:r>
          </a:p>
          <a:p>
            <a:pPr eaLnBrk="1" hangingPunct="1"/>
            <a:r>
              <a:rPr lang="en-US" sz="2400" dirty="0" err="1" smtClean="0"/>
              <a:t>cuantizarea</a:t>
            </a:r>
            <a:r>
              <a:rPr lang="en-US" sz="2400" dirty="0" smtClean="0"/>
              <a:t> </a:t>
            </a:r>
            <a:r>
              <a:rPr lang="en-US" sz="2400" dirty="0" err="1" smtClean="0"/>
              <a:t>spațiului</a:t>
            </a:r>
            <a:r>
              <a:rPr lang="en-US" sz="2400" dirty="0" smtClean="0"/>
              <a:t> 2D: cum </a:t>
            </a:r>
            <a:r>
              <a:rPr lang="en-US" sz="2400" dirty="0" err="1" smtClean="0"/>
              <a:t>alegem</a:t>
            </a:r>
            <a:r>
              <a:rPr lang="en-US" sz="2400" dirty="0" smtClean="0"/>
              <a:t> </a:t>
            </a:r>
            <a:r>
              <a:rPr lang="en-US" sz="2400" dirty="0" err="1" smtClean="0"/>
              <a:t>lungimile</a:t>
            </a:r>
            <a:r>
              <a:rPr lang="en-US" sz="2400" dirty="0" smtClean="0"/>
              <a:t> </a:t>
            </a:r>
            <a:r>
              <a:rPr lang="en-US" sz="2400" dirty="0" err="1" smtClean="0"/>
              <a:t>intervalelor</a:t>
            </a:r>
            <a:endParaRPr lang="en-US" sz="2400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263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955"/>
            <a:ext cx="4256977" cy="5662913"/>
          </a:xfrm>
        </p:spPr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err="1" smtClean="0"/>
              <a:t>Gradienți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Tema</a:t>
            </a:r>
            <a:r>
              <a:rPr lang="en-US" sz="2800" dirty="0" smtClean="0"/>
              <a:t> 2: </a:t>
            </a:r>
            <a:r>
              <a:rPr lang="en-US" sz="2800" dirty="0" err="1" smtClean="0"/>
              <a:t>redimensionarea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imaginilor</a:t>
            </a:r>
            <a:r>
              <a:rPr lang="en-US" sz="2800" dirty="0" smtClean="0"/>
              <a:t> cu </a:t>
            </a:r>
            <a:r>
              <a:rPr lang="en-US" sz="2800" dirty="0" err="1" smtClean="0"/>
              <a:t>păstrarea</a:t>
            </a:r>
            <a:r>
              <a:rPr lang="en-US" sz="2800" dirty="0" smtClean="0"/>
              <a:t> </a:t>
            </a:r>
            <a:r>
              <a:rPr lang="en-US" sz="2800" dirty="0" err="1" smtClean="0"/>
              <a:t>conținutului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Cum </a:t>
            </a:r>
            <a:r>
              <a:rPr lang="en-US" sz="2800" dirty="0" err="1" smtClean="0"/>
              <a:t>transformăm</a:t>
            </a:r>
            <a:r>
              <a:rPr lang="en-US" sz="2800" dirty="0" smtClean="0"/>
              <a:t> </a:t>
            </a:r>
            <a:r>
              <a:rPr lang="en-US" sz="2800" dirty="0" err="1" smtClean="0"/>
              <a:t>gradienții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muchii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err="1" smtClean="0"/>
              <a:t>Aplicație</a:t>
            </a:r>
            <a:r>
              <a:rPr lang="en-US" sz="2800" dirty="0" smtClean="0"/>
              <a:t>: </a:t>
            </a:r>
            <a:r>
              <a:rPr lang="en-US" sz="2800" dirty="0" err="1"/>
              <a:t>d</a:t>
            </a:r>
            <a:r>
              <a:rPr lang="en-US" sz="2800" dirty="0" err="1" smtClean="0"/>
              <a:t>etectarea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liniilor</a:t>
            </a:r>
            <a:r>
              <a:rPr lang="en-US" sz="2800" dirty="0" smtClean="0"/>
              <a:t> cu </a:t>
            </a:r>
            <a:r>
              <a:rPr lang="en-US" sz="2800" dirty="0" err="1"/>
              <a:t>t</a:t>
            </a:r>
            <a:r>
              <a:rPr lang="en-US" sz="2800" dirty="0" err="1" smtClean="0"/>
              <a:t>ransformata</a:t>
            </a:r>
            <a:r>
              <a:rPr lang="en-US" sz="2800" dirty="0" smtClean="0"/>
              <a:t> Hough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/>
              <a:t>Recapitulare</a:t>
            </a:r>
            <a:r>
              <a:rPr lang="en-US" sz="4400" dirty="0" smtClean="0"/>
              <a:t> - </a:t>
            </a:r>
            <a:r>
              <a:rPr lang="en-US" sz="4400" dirty="0" err="1"/>
              <a:t>c</a:t>
            </a:r>
            <a:r>
              <a:rPr lang="en-US" sz="4400" dirty="0" err="1" smtClean="0"/>
              <a:t>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Screen shot 2014-12-09 at 12.30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14" y="1007072"/>
            <a:ext cx="1736452" cy="1325046"/>
          </a:xfrm>
          <a:prstGeom prst="rect">
            <a:avLst/>
          </a:prstGeom>
        </p:spPr>
      </p:pic>
      <p:pic>
        <p:nvPicPr>
          <p:cNvPr id="5" name="Picture 4" descr="Screen shot 2014-12-09 at 12.27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65" y="1007072"/>
            <a:ext cx="1752480" cy="133038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22494" y="2628700"/>
            <a:ext cx="3132370" cy="1129034"/>
            <a:chOff x="5541270" y="2646175"/>
            <a:chExt cx="3132370" cy="1129034"/>
          </a:xfrm>
        </p:grpSpPr>
        <p:pic>
          <p:nvPicPr>
            <p:cNvPr id="7" name="Picture 2" descr="C:\Users\chaoyeh\Desktop\pset0\lake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41270" y="2682529"/>
              <a:ext cx="1456907" cy="1092680"/>
            </a:xfrm>
            <a:prstGeom prst="rect">
              <a:avLst/>
            </a:prstGeom>
            <a:noFill/>
          </p:spPr>
        </p:pic>
        <p:pic>
          <p:nvPicPr>
            <p:cNvPr id="8" name="Picture 3" descr="C:\Users\chaoyeh\Desktop\pset0\energy.jpg"/>
            <p:cNvPicPr>
              <a:picLocks noChangeAspect="1" noChangeArrowheads="1"/>
            </p:cNvPicPr>
            <p:nvPr/>
          </p:nvPicPr>
          <p:blipFill>
            <a:blip r:embed="rId6" cstate="print"/>
            <a:srcRect l="12628" t="4811" r="7993" b="10999"/>
            <a:stretch>
              <a:fillRect/>
            </a:stretch>
          </p:blipFill>
          <p:spPr bwMode="auto">
            <a:xfrm>
              <a:off x="7189244" y="2646175"/>
              <a:ext cx="1484396" cy="1129034"/>
            </a:xfrm>
            <a:prstGeom prst="rect">
              <a:avLst/>
            </a:prstGeom>
            <a:noFill/>
          </p:spPr>
        </p:pic>
      </p:grpSp>
      <p:grpSp>
        <p:nvGrpSpPr>
          <p:cNvPr id="9" name="Group 8"/>
          <p:cNvGrpSpPr/>
          <p:nvPr/>
        </p:nvGrpSpPr>
        <p:grpSpPr>
          <a:xfrm>
            <a:off x="4834319" y="4083452"/>
            <a:ext cx="3896409" cy="1253873"/>
            <a:chOff x="5161552" y="1549155"/>
            <a:chExt cx="3896409" cy="1253873"/>
          </a:xfrm>
        </p:grpSpPr>
        <p:pic>
          <p:nvPicPr>
            <p:cNvPr id="10" name="Picture 9" descr="lena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61552" y="1559572"/>
              <a:ext cx="1229408" cy="1229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canny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863285" y="1570679"/>
              <a:ext cx="1194676" cy="11946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</p:pic>
        <p:pic>
          <p:nvPicPr>
            <p:cNvPr id="12" name="Picture 5" descr="canny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523300" y="1549155"/>
              <a:ext cx="1253873" cy="1253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7" descr="tower_paramspac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68" y="5430695"/>
            <a:ext cx="1698275" cy="1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linilor</a:t>
            </a:r>
            <a:r>
              <a:rPr lang="en-US" dirty="0" smtClean="0"/>
              <a:t> cu </a:t>
            </a:r>
            <a:r>
              <a:rPr lang="en-US" dirty="0" err="1" smtClean="0"/>
              <a:t>algoritmul</a:t>
            </a:r>
            <a:r>
              <a:rPr lang="en-US" dirty="0" smtClean="0"/>
              <a:t> RANSAC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7" y="1637665"/>
            <a:ext cx="6337777" cy="474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256324" y="1133534"/>
            <a:ext cx="365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Unde</a:t>
            </a:r>
            <a:r>
              <a:rPr lang="en-US" sz="2400" dirty="0" smtClean="0">
                <a:solidFill>
                  <a:srgbClr val="FF0000"/>
                </a:solidFill>
              </a:rPr>
              <a:t> se </a:t>
            </a:r>
            <a:r>
              <a:rPr lang="en-US" sz="2400" dirty="0" err="1" smtClean="0">
                <a:solidFill>
                  <a:srgbClr val="FF0000"/>
                </a:solidFill>
              </a:rPr>
              <a:t>află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linia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197" y="1637665"/>
            <a:ext cx="6337777" cy="474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3733" name="Line 5"/>
          <p:cNvSpPr>
            <a:spLocks noChangeShapeType="1"/>
          </p:cNvSpPr>
          <p:nvPr/>
        </p:nvSpPr>
        <p:spPr bwMode="auto">
          <a:xfrm flipV="1">
            <a:off x="442736" y="2660014"/>
            <a:ext cx="5924313" cy="167086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15647" y="1128657"/>
            <a:ext cx="50371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Soluția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metodei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celor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mai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mici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pătrate</a:t>
            </a:r>
            <a:endParaRPr lang="en-US" sz="2400" b="1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33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1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26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01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817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4490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 smtClean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7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7665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RANSAC pentru detectarea liniilor</a:t>
            </a:r>
            <a:endParaRPr lang="en-US" sz="4000" dirty="0" smtClean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 smtClean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28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37665"/>
            <a:ext cx="6337777" cy="474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 smtClean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779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955"/>
            <a:ext cx="4256977" cy="566291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err="1" smtClean="0"/>
              <a:t>Aplicație</a:t>
            </a:r>
            <a:r>
              <a:rPr lang="en-US" sz="2800" dirty="0" smtClean="0"/>
              <a:t>: </a:t>
            </a:r>
            <a:r>
              <a:rPr lang="en-US" sz="2800" dirty="0" err="1" smtClean="0"/>
              <a:t>detectarea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liniilor</a:t>
            </a:r>
            <a:r>
              <a:rPr lang="en-US" sz="2800" dirty="0" smtClean="0"/>
              <a:t> cu RANSAC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Compararea</a:t>
            </a:r>
            <a:r>
              <a:rPr lang="en-US" sz="2800" dirty="0" smtClean="0"/>
              <a:t> </a:t>
            </a:r>
            <a:r>
              <a:rPr lang="en-US" sz="2800" dirty="0" err="1" smtClean="0"/>
              <a:t>contururilor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 smtClean="0"/>
              <a:t>Textură</a:t>
            </a:r>
            <a:endParaRPr lang="en-US" sz="2800" dirty="0" smtClean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/>
              <a:t>Cursul</a:t>
            </a:r>
            <a:r>
              <a:rPr lang="en-US" sz="4400" dirty="0" smtClean="0"/>
              <a:t> de </a:t>
            </a:r>
            <a:r>
              <a:rPr lang="en-US" sz="4400" dirty="0" err="1" smtClean="0"/>
              <a:t>azi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8547" y="1196975"/>
            <a:ext cx="2141764" cy="1605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2251" t="42935" r="49876" b="42860"/>
          <a:stretch/>
        </p:blipFill>
        <p:spPr bwMode="auto">
          <a:xfrm>
            <a:off x="5738027" y="3088942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r="36251"/>
          <a:stretch/>
        </p:blipFill>
        <p:spPr>
          <a:xfrm>
            <a:off x="4897671" y="5019610"/>
            <a:ext cx="1042425" cy="1197553"/>
          </a:xfrm>
          <a:prstGeom prst="rect">
            <a:avLst/>
          </a:prstGeom>
        </p:spPr>
      </p:pic>
      <p:pic>
        <p:nvPicPr>
          <p:cNvPr id="11" name="Picture 10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56"/>
          <a:stretch/>
        </p:blipFill>
        <p:spPr>
          <a:xfrm>
            <a:off x="6471333" y="5019610"/>
            <a:ext cx="1024941" cy="1197553"/>
          </a:xfrm>
          <a:prstGeom prst="rect">
            <a:avLst/>
          </a:prstGeom>
        </p:spPr>
      </p:pic>
      <p:pic>
        <p:nvPicPr>
          <p:cNvPr id="12" name="Picture 11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6"/>
          <a:stretch/>
        </p:blipFill>
        <p:spPr>
          <a:xfrm>
            <a:off x="8008078" y="5019610"/>
            <a:ext cx="1075239" cy="1197553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005477" y="5156721"/>
            <a:ext cx="4571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449240" y="5156721"/>
            <a:ext cx="4571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023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96858" y="1645277"/>
            <a:ext cx="2447142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Selectăm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aleator</a:t>
            </a:r>
            <a:r>
              <a:rPr lang="en-US" dirty="0">
                <a:latin typeface="Calibri" pitchFamily="34" charset="0"/>
                <a:cs typeface="Arial" charset="0"/>
              </a:rPr>
              <a:t> 2 </a:t>
            </a:r>
            <a:r>
              <a:rPr lang="en-US" dirty="0" err="1">
                <a:latin typeface="Calibri" pitchFamily="34" charset="0"/>
                <a:cs typeface="Arial" charset="0"/>
              </a:rPr>
              <a:t>puncte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dintre</a:t>
            </a: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toate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Calibri" pitchFamily="34" charset="0"/>
                <a:cs typeface="Arial" charset="0"/>
              </a:rPr>
              <a:t> </a:t>
            </a:r>
            <a:endParaRPr lang="en-US" dirty="0"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Construim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dreapta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latin typeface="Calibri" pitchFamily="34" charset="0"/>
                <a:cs typeface="Arial" charset="0"/>
              </a:rPr>
              <a:t>Calculăm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latin typeface="Calibri" pitchFamily="34" charset="0"/>
                <a:cs typeface="Arial" charset="0"/>
              </a:rPr>
              <a:t>funcția</a:t>
            </a:r>
            <a:r>
              <a:rPr lang="en-US" dirty="0"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latin typeface="Calibri" pitchFamily="34" charset="0"/>
                <a:cs typeface="Arial" charset="0"/>
              </a:rPr>
              <a:t>eroare</a:t>
            </a:r>
            <a:endParaRPr lang="en-US" dirty="0" smtClean="0">
              <a:latin typeface="Calibri" pitchFamily="34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Numărăm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punctele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inlier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consistente</a:t>
            </a:r>
            <a:endParaRPr lang="en-US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dirty="0" smtClean="0">
              <a:solidFill>
                <a:srgbClr val="CC0000"/>
              </a:solidFill>
              <a:latin typeface="Calibri" pitchFamily="34" charset="0"/>
              <a:cs typeface="Arial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Repetă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1-4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pentru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un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număr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ori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  <a:cs typeface="Arial" charset="0"/>
              </a:rPr>
              <a:t>dat</a:t>
            </a:r>
            <a:endParaRPr lang="en-US" dirty="0">
              <a:solidFill>
                <a:srgbClr val="FF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  <p:pic>
        <p:nvPicPr>
          <p:cNvPr id="8" name="Picture 8" descr="Picture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97" y="1645277"/>
            <a:ext cx="6347302" cy="4783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32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482600" y="1493838"/>
            <a:ext cx="86614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err="1" smtClean="0">
                <a:solidFill>
                  <a:srgbClr val="FF0000"/>
                </a:solidFill>
              </a:rPr>
              <a:t>RAN</a:t>
            </a:r>
            <a:r>
              <a:rPr lang="en-US" sz="2800" dirty="0" err="1" smtClean="0"/>
              <a:t>dom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SA</a:t>
            </a:r>
            <a:r>
              <a:rPr lang="en-US" sz="2800" dirty="0" err="1" smtClean="0"/>
              <a:t>mple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C</a:t>
            </a:r>
            <a:r>
              <a:rPr lang="en-US" sz="2800" dirty="0" smtClean="0"/>
              <a:t>onsensus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b="1" dirty="0" err="1"/>
              <a:t>i</a:t>
            </a:r>
            <a:r>
              <a:rPr lang="en-US" sz="2800" b="1" dirty="0" err="1" smtClean="0"/>
              <a:t>dee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principală</a:t>
            </a:r>
            <a:r>
              <a:rPr lang="en-US" sz="2800" dirty="0" smtClean="0"/>
              <a:t>: </a:t>
            </a:r>
            <a:r>
              <a:rPr lang="en-US" sz="2800" dirty="0" err="1" smtClean="0"/>
              <a:t>vrem</a:t>
            </a:r>
            <a:r>
              <a:rPr lang="en-US" sz="2800" dirty="0" smtClean="0"/>
              <a:t> </a:t>
            </a:r>
            <a:r>
              <a:rPr lang="en-US" sz="2800" dirty="0" err="1" smtClean="0"/>
              <a:t>să</a:t>
            </a:r>
            <a:r>
              <a:rPr lang="en-US" sz="2800" dirty="0" smtClean="0"/>
              <a:t> </a:t>
            </a:r>
            <a:r>
              <a:rPr lang="en-US" sz="2800" dirty="0" err="1" smtClean="0"/>
              <a:t>evităm</a:t>
            </a:r>
            <a:r>
              <a:rPr lang="en-US" sz="2800" dirty="0" smtClean="0"/>
              <a:t> </a:t>
            </a:r>
            <a:r>
              <a:rPr lang="en-US" sz="2800" dirty="0" err="1" smtClean="0"/>
              <a:t>impactul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punctelor</a:t>
            </a:r>
            <a:r>
              <a:rPr lang="en-US" sz="2800" dirty="0" smtClean="0"/>
              <a:t> outlier, ne </a:t>
            </a:r>
            <a:r>
              <a:rPr lang="en-US" sz="2800" dirty="0" err="1" smtClean="0"/>
              <a:t>concentrăm</a:t>
            </a:r>
            <a:r>
              <a:rPr lang="en-US" sz="2800" dirty="0" smtClean="0"/>
              <a:t> </a:t>
            </a:r>
            <a:r>
              <a:rPr lang="en-US" sz="2800" dirty="0" err="1" smtClean="0"/>
              <a:t>să</a:t>
            </a:r>
            <a:r>
              <a:rPr lang="en-US" sz="2800" dirty="0" smtClean="0"/>
              <a:t> </a:t>
            </a:r>
            <a:r>
              <a:rPr lang="en-US" sz="2800" dirty="0" err="1" smtClean="0"/>
              <a:t>găsim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punctele</a:t>
            </a:r>
            <a:r>
              <a:rPr lang="en-US" sz="2800" dirty="0" smtClean="0"/>
              <a:t> “inlier”, </a:t>
            </a:r>
            <a:r>
              <a:rPr lang="en-US" sz="2800" dirty="0" err="1" smtClean="0"/>
              <a:t>și</a:t>
            </a:r>
            <a:r>
              <a:rPr lang="en-US" sz="2800" dirty="0" smtClean="0"/>
              <a:t> le </a:t>
            </a:r>
            <a:r>
              <a:rPr lang="en-US" sz="2800" dirty="0" err="1" smtClean="0"/>
              <a:t>folosim</a:t>
            </a:r>
            <a:r>
              <a:rPr lang="en-US" sz="2800" dirty="0" smtClean="0"/>
              <a:t> </a:t>
            </a:r>
            <a:r>
              <a:rPr lang="en-US" sz="2800" dirty="0" err="1" smtClean="0"/>
              <a:t>doar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</a:t>
            </a:r>
            <a:r>
              <a:rPr lang="en-US" sz="2800" dirty="0" err="1" smtClean="0"/>
              <a:t>acestea</a:t>
            </a:r>
            <a:r>
              <a:rPr lang="en-US" sz="2800" dirty="0" smtClean="0"/>
              <a:t> la </a:t>
            </a:r>
            <a:r>
              <a:rPr lang="en-US" sz="2800" dirty="0" err="1" smtClean="0"/>
              <a:t>găsirea</a:t>
            </a:r>
            <a:r>
              <a:rPr lang="en-US" sz="2800" dirty="0" smtClean="0"/>
              <a:t> </a:t>
            </a:r>
            <a:r>
              <a:rPr lang="en-US" sz="2800" dirty="0" err="1" smtClean="0"/>
              <a:t>parametrilor</a:t>
            </a:r>
            <a:r>
              <a:rPr lang="en-US" sz="2800" dirty="0" smtClean="0"/>
              <a:t> </a:t>
            </a:r>
            <a:r>
              <a:rPr lang="en-US" sz="2800" dirty="0" err="1" smtClean="0"/>
              <a:t>modelului</a:t>
            </a:r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b="1" dirty="0" err="1"/>
              <a:t>i</a:t>
            </a:r>
            <a:r>
              <a:rPr lang="en-US" sz="2800" b="1" dirty="0" err="1" smtClean="0"/>
              <a:t>ntuiție</a:t>
            </a:r>
            <a:r>
              <a:rPr lang="en-US" sz="2800" dirty="0" smtClean="0"/>
              <a:t>: </a:t>
            </a:r>
            <a:r>
              <a:rPr lang="en-US" sz="2800" dirty="0" err="1" smtClean="0"/>
              <a:t>dacă</a:t>
            </a:r>
            <a:r>
              <a:rPr lang="en-US" sz="2800" dirty="0" smtClean="0"/>
              <a:t> un </a:t>
            </a:r>
            <a:r>
              <a:rPr lang="en-US" sz="2800" dirty="0" err="1" smtClean="0"/>
              <a:t>punct</a:t>
            </a:r>
            <a:r>
              <a:rPr lang="en-US" sz="2800" dirty="0" smtClean="0"/>
              <a:t> outlier </a:t>
            </a:r>
            <a:r>
              <a:rPr lang="en-US" sz="2800" dirty="0" err="1" smtClean="0"/>
              <a:t>este</a:t>
            </a:r>
            <a:r>
              <a:rPr lang="en-US" sz="2800" dirty="0" smtClean="0"/>
              <a:t> </a:t>
            </a:r>
            <a:r>
              <a:rPr lang="en-US" sz="2800" dirty="0" err="1" smtClean="0"/>
              <a:t>inclus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dreaptă</a:t>
            </a:r>
            <a:r>
              <a:rPr lang="en-US" sz="2800" dirty="0" smtClean="0"/>
              <a:t>, </a:t>
            </a:r>
            <a:r>
              <a:rPr lang="en-US" sz="2800" dirty="0" err="1" smtClean="0"/>
              <a:t>numărul</a:t>
            </a:r>
            <a:r>
              <a:rPr lang="en-US" sz="2800" dirty="0" smtClean="0"/>
              <a:t> de </a:t>
            </a:r>
            <a:r>
              <a:rPr lang="en-US" sz="2800" dirty="0" err="1" smtClean="0"/>
              <a:t>puncte</a:t>
            </a:r>
            <a:r>
              <a:rPr lang="en-US" sz="2800" dirty="0" smtClean="0"/>
              <a:t> inlier </a:t>
            </a:r>
            <a:r>
              <a:rPr lang="en-US" sz="2800" dirty="0" err="1" smtClean="0"/>
              <a:t>va</a:t>
            </a:r>
            <a:r>
              <a:rPr lang="en-US" sz="2800" dirty="0" smtClean="0"/>
              <a:t> fi </a:t>
            </a:r>
            <a:r>
              <a:rPr lang="en-US" sz="2800" dirty="0" err="1" smtClean="0"/>
              <a:t>foarte</a:t>
            </a:r>
            <a:r>
              <a:rPr lang="en-US" sz="2800" dirty="0" smtClean="0"/>
              <a:t> </a:t>
            </a:r>
            <a:r>
              <a:rPr lang="en-US" sz="2800" dirty="0" err="1" smtClean="0"/>
              <a:t>mic</a:t>
            </a:r>
            <a:r>
              <a:rPr lang="en-US" sz="2800" dirty="0" smtClean="0"/>
              <a:t> (</a:t>
            </a:r>
            <a:r>
              <a:rPr lang="en-US" sz="2800" dirty="0" err="1" smtClean="0"/>
              <a:t>ipoteza</a:t>
            </a:r>
            <a:r>
              <a:rPr lang="en-US" sz="2800" dirty="0" smtClean="0"/>
              <a:t> nu </a:t>
            </a:r>
            <a:r>
              <a:rPr lang="en-US" sz="2800" dirty="0" err="1" smtClean="0"/>
              <a:t>este</a:t>
            </a:r>
            <a:r>
              <a:rPr lang="en-US" sz="2800" dirty="0" smtClean="0"/>
              <a:t> </a:t>
            </a:r>
            <a:r>
              <a:rPr lang="en-US" sz="2800" dirty="0" err="1" smtClean="0"/>
              <a:t>susținută</a:t>
            </a:r>
            <a:r>
              <a:rPr lang="en-US" sz="2800" dirty="0" smtClean="0"/>
              <a:t> de date)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5667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27" y="1033265"/>
            <a:ext cx="8849713" cy="5691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err="1" smtClean="0"/>
              <a:t>Repetă</a:t>
            </a:r>
            <a:r>
              <a:rPr lang="en-US" sz="2600" dirty="0" smtClean="0"/>
              <a:t> de </a:t>
            </a:r>
            <a:r>
              <a:rPr lang="en-US" sz="2600" b="1" i="1" dirty="0" smtClean="0"/>
              <a:t>N</a:t>
            </a:r>
            <a:r>
              <a:rPr lang="en-US" sz="2600" dirty="0" smtClean="0"/>
              <a:t> </a:t>
            </a:r>
            <a:r>
              <a:rPr lang="en-US" sz="2600" dirty="0" err="1" smtClean="0"/>
              <a:t>ori</a:t>
            </a:r>
            <a:r>
              <a:rPr lang="en-US" sz="26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Selectează</a:t>
            </a:r>
            <a:r>
              <a:rPr lang="en-US" sz="2600" dirty="0" smtClean="0"/>
              <a:t> </a:t>
            </a:r>
            <a:r>
              <a:rPr lang="en-US" sz="2600" b="1" i="1" dirty="0"/>
              <a:t>2</a:t>
            </a:r>
            <a:r>
              <a:rPr lang="en-US" sz="2600" dirty="0" smtClean="0"/>
              <a:t> </a:t>
            </a:r>
            <a:r>
              <a:rPr lang="en-US" sz="2600" dirty="0" err="1" smtClean="0"/>
              <a:t>puncte</a:t>
            </a:r>
            <a:r>
              <a:rPr lang="en-US" sz="2600" dirty="0" smtClean="0"/>
              <a:t> la </a:t>
            </a:r>
            <a:r>
              <a:rPr lang="en-US" sz="2600" dirty="0" err="1" smtClean="0"/>
              <a:t>întâmplare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Găsește</a:t>
            </a:r>
            <a:r>
              <a:rPr lang="en-US" sz="2600" dirty="0" smtClean="0"/>
              <a:t> </a:t>
            </a:r>
            <a:r>
              <a:rPr lang="en-US" sz="2600" dirty="0" err="1" smtClean="0"/>
              <a:t>ecuației</a:t>
            </a:r>
            <a:r>
              <a:rPr lang="en-US" sz="2600" dirty="0" smtClean="0"/>
              <a:t> </a:t>
            </a:r>
            <a:r>
              <a:rPr lang="en-US" sz="2600" dirty="0" err="1" smtClean="0"/>
              <a:t>dreptei</a:t>
            </a:r>
            <a:r>
              <a:rPr lang="en-US" sz="2600" dirty="0" smtClean="0"/>
              <a:t> care </a:t>
            </a:r>
            <a:r>
              <a:rPr lang="en-US" sz="2600" dirty="0" err="1" smtClean="0"/>
              <a:t>trece</a:t>
            </a:r>
            <a:r>
              <a:rPr lang="en-US" sz="2600" dirty="0" smtClean="0"/>
              <a:t> </a:t>
            </a:r>
            <a:r>
              <a:rPr lang="en-US" sz="2600" dirty="0" err="1" smtClean="0"/>
              <a:t>prin</a:t>
            </a:r>
            <a:r>
              <a:rPr lang="en-US" sz="2600" dirty="0" smtClean="0"/>
              <a:t> </a:t>
            </a:r>
            <a:r>
              <a:rPr lang="en-US" sz="2600" dirty="0" err="1" smtClean="0"/>
              <a:t>aceste</a:t>
            </a:r>
            <a:r>
              <a:rPr lang="en-US" sz="2600" dirty="0" smtClean="0"/>
              <a:t> </a:t>
            </a:r>
            <a:r>
              <a:rPr lang="en-US" sz="2600" dirty="0" err="1" smtClean="0"/>
              <a:t>două</a:t>
            </a:r>
            <a:r>
              <a:rPr lang="en-US" sz="2600" dirty="0" smtClean="0"/>
              <a:t> </a:t>
            </a:r>
            <a:r>
              <a:rPr lang="en-US" sz="2600" dirty="0" err="1" smtClean="0"/>
              <a:t>puncte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Găsește</a:t>
            </a:r>
            <a:r>
              <a:rPr lang="en-US" sz="2600" dirty="0" smtClean="0"/>
              <a:t> </a:t>
            </a:r>
            <a:r>
              <a:rPr lang="en-US" sz="2600" dirty="0" err="1" smtClean="0"/>
              <a:t>punctele</a:t>
            </a:r>
            <a:r>
              <a:rPr lang="en-US" sz="2600" dirty="0" smtClean="0"/>
              <a:t> inlier </a:t>
            </a:r>
            <a:r>
              <a:rPr lang="en-US" sz="2600" dirty="0" err="1" smtClean="0"/>
              <a:t>pentru</a:t>
            </a:r>
            <a:r>
              <a:rPr lang="en-US" sz="2600" dirty="0" smtClean="0"/>
              <a:t> </a:t>
            </a:r>
            <a:r>
              <a:rPr lang="en-US" sz="2600" dirty="0" err="1" smtClean="0"/>
              <a:t>această</a:t>
            </a:r>
            <a:r>
              <a:rPr lang="en-US" sz="2600" dirty="0" smtClean="0"/>
              <a:t> </a:t>
            </a:r>
            <a:r>
              <a:rPr lang="en-US" sz="2600" dirty="0" err="1" smtClean="0"/>
              <a:t>ipoteză</a:t>
            </a:r>
            <a:r>
              <a:rPr lang="en-US" sz="2600" dirty="0" smtClean="0"/>
              <a:t> din </a:t>
            </a:r>
            <a:r>
              <a:rPr lang="en-US" sz="2600" dirty="0" err="1" smtClean="0"/>
              <a:t>cele</a:t>
            </a:r>
            <a:r>
              <a:rPr lang="en-US" sz="2600" dirty="0" smtClean="0"/>
              <a:t> </a:t>
            </a:r>
            <a:r>
              <a:rPr lang="en-US" sz="2600" dirty="0" err="1" smtClean="0"/>
              <a:t>rămase</a:t>
            </a:r>
            <a:r>
              <a:rPr lang="en-US" sz="2600" dirty="0" smtClean="0"/>
              <a:t>: </a:t>
            </a:r>
            <a:r>
              <a:rPr lang="en-US" sz="2600" dirty="0" err="1" smtClean="0"/>
              <a:t>punctele</a:t>
            </a:r>
            <a:r>
              <a:rPr lang="en-US" sz="2600" dirty="0" smtClean="0"/>
              <a:t> a </a:t>
            </a:r>
            <a:r>
              <a:rPr lang="en-US" sz="2600" dirty="0" err="1" smtClean="0"/>
              <a:t>căror</a:t>
            </a:r>
            <a:r>
              <a:rPr lang="en-US" sz="2600" dirty="0" smtClean="0"/>
              <a:t> </a:t>
            </a:r>
            <a:r>
              <a:rPr lang="en-US" sz="2600" dirty="0" err="1" smtClean="0"/>
              <a:t>distanță</a:t>
            </a:r>
            <a:r>
              <a:rPr lang="en-US" sz="2600" dirty="0" smtClean="0"/>
              <a:t> </a:t>
            </a:r>
            <a:r>
              <a:rPr lang="en-US" sz="2600" dirty="0" err="1" smtClean="0"/>
              <a:t>față</a:t>
            </a:r>
            <a:r>
              <a:rPr lang="en-US" sz="2600" dirty="0" smtClean="0"/>
              <a:t> de </a:t>
            </a:r>
            <a:r>
              <a:rPr lang="en-US" sz="2600" dirty="0" err="1" smtClean="0"/>
              <a:t>dreaptă</a:t>
            </a:r>
            <a:r>
              <a:rPr lang="en-US" sz="2600" dirty="0" smtClean="0"/>
              <a:t> </a:t>
            </a:r>
            <a:r>
              <a:rPr lang="en-US" sz="2600" dirty="0" err="1" smtClean="0"/>
              <a:t>este</a:t>
            </a:r>
            <a:r>
              <a:rPr lang="en-US" sz="2600" dirty="0" smtClean="0"/>
              <a:t> &lt; </a:t>
            </a:r>
            <a:r>
              <a:rPr lang="en-US" sz="2600" b="1" i="1" dirty="0" smtClean="0"/>
              <a:t>t</a:t>
            </a:r>
            <a:r>
              <a:rPr lang="en-US" sz="2600" dirty="0"/>
              <a:t> </a:t>
            </a:r>
            <a:r>
              <a:rPr lang="en-US" sz="2600" dirty="0" smtClean="0"/>
              <a:t>(threshold)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 err="1" smtClean="0"/>
              <a:t>Dacă</a:t>
            </a:r>
            <a:r>
              <a:rPr lang="en-US" sz="2600" dirty="0" smtClean="0"/>
              <a:t> </a:t>
            </a:r>
            <a:r>
              <a:rPr lang="en-US" sz="2600" dirty="0" err="1" smtClean="0"/>
              <a:t>există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mult</a:t>
            </a:r>
            <a:r>
              <a:rPr lang="en-US" sz="2600" dirty="0" smtClean="0"/>
              <a:t> de </a:t>
            </a:r>
            <a:r>
              <a:rPr lang="en-US" sz="2600" b="1" i="1" dirty="0" smtClean="0"/>
              <a:t>d</a:t>
            </a:r>
            <a:r>
              <a:rPr lang="en-US" sz="2600" dirty="0" smtClean="0"/>
              <a:t> </a:t>
            </a:r>
            <a:r>
              <a:rPr lang="en-US" sz="2600" dirty="0" err="1" smtClean="0"/>
              <a:t>puncte</a:t>
            </a:r>
            <a:r>
              <a:rPr lang="en-US" sz="2600" dirty="0" smtClean="0"/>
              <a:t> inlier, </a:t>
            </a:r>
            <a:r>
              <a:rPr lang="en-US" sz="2600" dirty="0" err="1" smtClean="0"/>
              <a:t>acceptă</a:t>
            </a:r>
            <a:r>
              <a:rPr lang="en-US" sz="2600" dirty="0" smtClean="0"/>
              <a:t> </a:t>
            </a:r>
            <a:r>
              <a:rPr lang="en-US" sz="2600" dirty="0" err="1" smtClean="0"/>
              <a:t>ipoteza</a:t>
            </a:r>
            <a:r>
              <a:rPr lang="en-US" sz="2600" dirty="0" smtClean="0"/>
              <a:t>. </a:t>
            </a:r>
            <a:r>
              <a:rPr lang="en-US" sz="2600" dirty="0" err="1" smtClean="0"/>
              <a:t>Rafinează</a:t>
            </a:r>
            <a:r>
              <a:rPr lang="en-US" sz="2600" dirty="0" smtClean="0"/>
              <a:t> </a:t>
            </a:r>
            <a:r>
              <a:rPr lang="en-US" sz="2600" dirty="0" err="1" smtClean="0"/>
              <a:t>ipoteza</a:t>
            </a:r>
            <a:r>
              <a:rPr lang="en-US" sz="2600" dirty="0" smtClean="0"/>
              <a:t> </a:t>
            </a:r>
            <a:r>
              <a:rPr lang="en-US" sz="2600" dirty="0" err="1" smtClean="0"/>
              <a:t>pe</a:t>
            </a:r>
            <a:r>
              <a:rPr lang="en-US" sz="2600" dirty="0" smtClean="0"/>
              <a:t> </a:t>
            </a:r>
            <a:r>
              <a:rPr lang="en-US" sz="2600" dirty="0" err="1" smtClean="0"/>
              <a:t>baza</a:t>
            </a:r>
            <a:r>
              <a:rPr lang="en-US" sz="2600" dirty="0" smtClean="0"/>
              <a:t> </a:t>
            </a:r>
            <a:r>
              <a:rPr lang="en-US" sz="2600" dirty="0" err="1" smtClean="0"/>
              <a:t>tuturor</a:t>
            </a:r>
            <a:r>
              <a:rPr lang="en-US" sz="2600" dirty="0" smtClean="0"/>
              <a:t> </a:t>
            </a:r>
            <a:r>
              <a:rPr lang="en-US" sz="2600" dirty="0" err="1" smtClean="0"/>
              <a:t>punctelor</a:t>
            </a:r>
            <a:r>
              <a:rPr lang="en-US" sz="2600" dirty="0" smtClean="0"/>
              <a:t> inlier.</a:t>
            </a:r>
          </a:p>
          <a:p>
            <a:pPr marL="0" indent="0">
              <a:buNone/>
            </a:pPr>
            <a:r>
              <a:rPr lang="en-US" sz="2600" dirty="0" smtClean="0"/>
              <a:t>(</a:t>
            </a:r>
            <a:r>
              <a:rPr lang="en-US" sz="2600" dirty="0" err="1" smtClean="0"/>
              <a:t>Păstrează</a:t>
            </a:r>
            <a:r>
              <a:rPr lang="en-US" sz="2600" dirty="0" smtClean="0"/>
              <a:t> </a:t>
            </a:r>
            <a:r>
              <a:rPr lang="en-US" sz="2600" dirty="0" err="1" smtClean="0"/>
              <a:t>ipoteza</a:t>
            </a:r>
            <a:r>
              <a:rPr lang="en-US" sz="2600" dirty="0" smtClean="0"/>
              <a:t> cu </a:t>
            </a:r>
            <a:r>
              <a:rPr lang="en-US" sz="2600" dirty="0" err="1" smtClean="0"/>
              <a:t>cea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mare </a:t>
            </a:r>
            <a:r>
              <a:rPr lang="en-US" sz="2600" dirty="0" err="1" smtClean="0"/>
              <a:t>număr</a:t>
            </a:r>
            <a:r>
              <a:rPr lang="en-US" sz="2600" dirty="0" smtClean="0"/>
              <a:t> de </a:t>
            </a:r>
            <a:r>
              <a:rPr lang="en-US" sz="2600" dirty="0" err="1" smtClean="0"/>
              <a:t>puncte</a:t>
            </a:r>
            <a:r>
              <a:rPr lang="en-US" sz="2600" dirty="0" smtClean="0"/>
              <a:t> inlier)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RANSAC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liniilor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9507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800" dirty="0" err="1" smtClean="0"/>
              <a:t>Algoritmul</a:t>
            </a:r>
            <a:r>
              <a:rPr lang="en-US" sz="3800" dirty="0" smtClean="0"/>
              <a:t> RANSAC: </a:t>
            </a:r>
            <a:r>
              <a:rPr lang="en-US" sz="3800" dirty="0" err="1" smtClean="0"/>
              <a:t>avantaje</a:t>
            </a:r>
            <a:r>
              <a:rPr lang="en-US" sz="3800" dirty="0" smtClean="0"/>
              <a:t> </a:t>
            </a:r>
            <a:r>
              <a:rPr lang="en-US" sz="3800" dirty="0" err="1" smtClean="0"/>
              <a:t>și</a:t>
            </a:r>
            <a:r>
              <a:rPr lang="en-US" sz="3800" dirty="0" smtClean="0"/>
              <a:t> </a:t>
            </a:r>
            <a:r>
              <a:rPr lang="en-US" sz="3800" dirty="0" err="1" smtClean="0"/>
              <a:t>dezavantaje</a:t>
            </a:r>
            <a:endParaRPr lang="en-US" sz="3800" dirty="0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1" y="1128681"/>
            <a:ext cx="8229600" cy="492445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en-US" sz="2800" b="1" u="sng" dirty="0" err="1" smtClean="0">
                <a:solidFill>
                  <a:srgbClr val="008000"/>
                </a:solidFill>
              </a:rPr>
              <a:t>Avantaje</a:t>
            </a:r>
            <a:endParaRPr lang="en-US" sz="2800" b="1" u="sng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sz="2400" dirty="0" err="1"/>
              <a:t>s</a:t>
            </a:r>
            <a:r>
              <a:rPr lang="en-US" sz="2400" dirty="0" err="1" smtClean="0"/>
              <a:t>implu</a:t>
            </a:r>
            <a:r>
              <a:rPr lang="en-US" sz="2400" dirty="0" smtClean="0"/>
              <a:t> </a:t>
            </a:r>
            <a:r>
              <a:rPr lang="en-US" sz="2400" dirty="0" err="1" smtClean="0"/>
              <a:t>și</a:t>
            </a:r>
            <a:r>
              <a:rPr lang="en-US" sz="2400" dirty="0" smtClean="0"/>
              <a:t> general</a:t>
            </a:r>
          </a:p>
          <a:p>
            <a:pPr eaLnBrk="1" hangingPunct="1"/>
            <a:r>
              <a:rPr lang="en-US" sz="2400" dirty="0" err="1"/>
              <a:t>a</a:t>
            </a:r>
            <a:r>
              <a:rPr lang="en-US" sz="2400" dirty="0" err="1" smtClean="0"/>
              <a:t>plicabil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multe</a:t>
            </a:r>
            <a:r>
              <a:rPr lang="en-US" sz="2400" dirty="0" smtClean="0"/>
              <a:t> </a:t>
            </a:r>
            <a:r>
              <a:rPr lang="en-US" sz="2400" dirty="0" err="1" smtClean="0"/>
              <a:t>probleme</a:t>
            </a:r>
            <a:r>
              <a:rPr lang="en-US" sz="2400" dirty="0" smtClean="0"/>
              <a:t> (</a:t>
            </a:r>
            <a:r>
              <a:rPr lang="en-US" sz="2400" dirty="0" err="1" smtClean="0"/>
              <a:t>detectarea</a:t>
            </a:r>
            <a:r>
              <a:rPr lang="en-US" sz="2400" dirty="0" smtClean="0"/>
              <a:t> </a:t>
            </a:r>
            <a:r>
              <a:rPr lang="en-US" sz="2400" dirty="0" err="1" smtClean="0"/>
              <a:t>liniilor</a:t>
            </a:r>
            <a:r>
              <a:rPr lang="en-US" sz="2400" dirty="0" smtClean="0"/>
              <a:t>, </a:t>
            </a:r>
            <a:r>
              <a:rPr lang="en-US" sz="2400" dirty="0" err="1" smtClean="0"/>
              <a:t>construirea</a:t>
            </a:r>
            <a:r>
              <a:rPr lang="en-US" sz="2400" dirty="0" smtClean="0"/>
              <a:t> de </a:t>
            </a:r>
            <a:r>
              <a:rPr lang="en-US" sz="2400" dirty="0" err="1" smtClean="0"/>
              <a:t>panorame</a:t>
            </a:r>
            <a:r>
              <a:rPr lang="en-US" sz="2400" dirty="0" smtClean="0"/>
              <a:t>: </a:t>
            </a:r>
            <a:r>
              <a:rPr lang="en-US" sz="2400" dirty="0" err="1" smtClean="0"/>
              <a:t>găsirea</a:t>
            </a:r>
            <a:r>
              <a:rPr lang="en-US" sz="2400" dirty="0" smtClean="0"/>
              <a:t> de </a:t>
            </a:r>
            <a:r>
              <a:rPr lang="en-US" sz="2400" dirty="0" err="1" smtClean="0"/>
              <a:t>corespondențe</a:t>
            </a:r>
            <a:r>
              <a:rPr lang="en-US" sz="2400" dirty="0" smtClean="0"/>
              <a:t> – </a:t>
            </a:r>
            <a:r>
              <a:rPr lang="en-US" sz="2400" dirty="0" err="1" smtClean="0"/>
              <a:t>calculul</a:t>
            </a:r>
            <a:r>
              <a:rPr lang="en-US" sz="2400" dirty="0" smtClean="0"/>
              <a:t> </a:t>
            </a:r>
            <a:r>
              <a:rPr lang="en-US" sz="2400" dirty="0" err="1" smtClean="0"/>
              <a:t>homografiei</a:t>
            </a:r>
            <a:r>
              <a:rPr lang="en-US" sz="2400" dirty="0" smtClean="0"/>
              <a:t> - 8 </a:t>
            </a:r>
            <a:r>
              <a:rPr lang="en-US" sz="2400" dirty="0" err="1" smtClean="0"/>
              <a:t>parametri</a:t>
            </a:r>
            <a:r>
              <a:rPr lang="en-US" sz="2400" dirty="0" smtClean="0"/>
              <a:t>)</a:t>
            </a:r>
          </a:p>
          <a:p>
            <a:pPr eaLnBrk="1" hangingPunct="1"/>
            <a:r>
              <a:rPr lang="en-US" sz="2400" dirty="0" err="1" smtClean="0"/>
              <a:t>funcționează</a:t>
            </a:r>
            <a:r>
              <a:rPr lang="en-US" sz="2400" dirty="0" smtClean="0"/>
              <a:t> </a:t>
            </a:r>
            <a:r>
              <a:rPr lang="en-US" sz="2400" dirty="0" err="1" smtClean="0"/>
              <a:t>destul</a:t>
            </a:r>
            <a:r>
              <a:rPr lang="en-US" sz="2400" dirty="0" smtClean="0"/>
              <a:t> de bine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practică</a:t>
            </a:r>
            <a:endParaRPr lang="en-US" sz="2400" dirty="0" smtClean="0"/>
          </a:p>
          <a:p>
            <a:pPr eaLnBrk="1" hangingPunct="1"/>
            <a:endParaRPr lang="en-US" sz="800" dirty="0" smtClean="0"/>
          </a:p>
          <a:p>
            <a:pPr eaLnBrk="1" hangingPunct="1"/>
            <a:endParaRPr lang="en-US" sz="800" dirty="0" smtClean="0"/>
          </a:p>
          <a:p>
            <a:pPr eaLnBrk="1" hangingPunct="1">
              <a:buNone/>
            </a:pPr>
            <a:r>
              <a:rPr lang="en-US" sz="2800" u="sng" dirty="0" err="1" smtClean="0">
                <a:solidFill>
                  <a:srgbClr val="FF0000"/>
                </a:solidFill>
              </a:rPr>
              <a:t>Dezavantaje</a:t>
            </a:r>
            <a:endParaRPr lang="en-US" sz="2800" u="sng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2400" dirty="0" err="1" smtClean="0"/>
              <a:t>numărul</a:t>
            </a:r>
            <a:r>
              <a:rPr lang="en-US" sz="2400" dirty="0" smtClean="0"/>
              <a:t> de </a:t>
            </a:r>
            <a:r>
              <a:rPr lang="en-US" sz="2400" dirty="0" err="1" smtClean="0"/>
              <a:t>parametri</a:t>
            </a:r>
            <a:r>
              <a:rPr lang="en-US" sz="2400" dirty="0" smtClean="0"/>
              <a:t> </a:t>
            </a:r>
            <a:r>
              <a:rPr lang="en-US" sz="2400" dirty="0" err="1" smtClean="0"/>
              <a:t>ai</a:t>
            </a:r>
            <a:r>
              <a:rPr lang="en-US" sz="2400" dirty="0" smtClean="0"/>
              <a:t> </a:t>
            </a:r>
            <a:r>
              <a:rPr lang="en-US" sz="2400" dirty="0" err="1" smtClean="0"/>
              <a:t>unui</a:t>
            </a:r>
            <a:r>
              <a:rPr lang="en-US" sz="2400" dirty="0" smtClean="0"/>
              <a:t> model </a:t>
            </a:r>
            <a:r>
              <a:rPr lang="en-US" sz="2400" dirty="0" err="1" smtClean="0"/>
              <a:t>poate</a:t>
            </a:r>
            <a:r>
              <a:rPr lang="en-US" sz="2400" dirty="0" smtClean="0"/>
              <a:t> fi </a:t>
            </a:r>
            <a:r>
              <a:rPr lang="en-US" sz="2400" dirty="0" err="1" smtClean="0"/>
              <a:t>foarte</a:t>
            </a:r>
            <a:r>
              <a:rPr lang="en-US" sz="2400" dirty="0" smtClean="0"/>
              <a:t> mare</a:t>
            </a:r>
          </a:p>
          <a:p>
            <a:pPr eaLnBrk="1" hangingPunct="1"/>
            <a:r>
              <a:rPr lang="en-US" sz="2400" dirty="0"/>
              <a:t>n</a:t>
            </a:r>
            <a:r>
              <a:rPr lang="en-US" sz="2400" dirty="0" smtClean="0"/>
              <a:t>u merge bine </a:t>
            </a:r>
            <a:r>
              <a:rPr lang="en-US" sz="2400" dirty="0" err="1" smtClean="0"/>
              <a:t>când</a:t>
            </a:r>
            <a:r>
              <a:rPr lang="en-US" sz="2400" dirty="0" smtClean="0"/>
              <a:t> </a:t>
            </a:r>
            <a:r>
              <a:rPr lang="en-US" sz="2400" dirty="0" err="1" smtClean="0"/>
              <a:t>numărul</a:t>
            </a:r>
            <a:r>
              <a:rPr lang="en-US" sz="2400" dirty="0" smtClean="0"/>
              <a:t>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inlier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foarte</a:t>
            </a:r>
            <a:r>
              <a:rPr lang="en-US" sz="2400" dirty="0" smtClean="0"/>
              <a:t> </a:t>
            </a:r>
            <a:r>
              <a:rPr lang="en-US" sz="2400" dirty="0" err="1" smtClean="0"/>
              <a:t>mic</a:t>
            </a:r>
            <a:r>
              <a:rPr lang="en-US" sz="2400" dirty="0" smtClean="0"/>
              <a:t> (</a:t>
            </a:r>
            <a:r>
              <a:rPr lang="en-US" sz="2400" dirty="0" err="1" smtClean="0"/>
              <a:t>raportul</a:t>
            </a:r>
            <a:r>
              <a:rPr lang="en-US" sz="2400" dirty="0" smtClean="0"/>
              <a:t> inlier/outlier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mic</a:t>
            </a:r>
            <a:r>
              <a:rPr lang="en-US" sz="2400" dirty="0" smtClean="0"/>
              <a:t>)</a:t>
            </a:r>
            <a:endParaRPr lang="en-US" dirty="0"/>
          </a:p>
          <a:p>
            <a:pPr eaLnBrk="1" hangingPunct="1"/>
            <a:r>
              <a:rPr lang="en-US" sz="2400" dirty="0" err="1" smtClean="0"/>
              <a:t>numărul</a:t>
            </a:r>
            <a:r>
              <a:rPr lang="en-US" sz="2400" dirty="0" smtClean="0"/>
              <a:t> minim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ce</a:t>
            </a:r>
            <a:r>
              <a:rPr lang="en-US" sz="2400" dirty="0" smtClean="0"/>
              <a:t> </a:t>
            </a:r>
            <a:r>
              <a:rPr lang="en-US" sz="2400" dirty="0" err="1" smtClean="0"/>
              <a:t>definește</a:t>
            </a:r>
            <a:r>
              <a:rPr lang="en-US" sz="2400" dirty="0" smtClean="0"/>
              <a:t> un model nu </a:t>
            </a:r>
            <a:r>
              <a:rPr lang="en-US" sz="2400" dirty="0" err="1" smtClean="0"/>
              <a:t>furnizează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întotdeaună</a:t>
            </a:r>
            <a:r>
              <a:rPr lang="en-US" sz="2400" dirty="0" smtClean="0"/>
              <a:t> </a:t>
            </a:r>
            <a:r>
              <a:rPr lang="en-US" sz="2400" dirty="0" err="1" smtClean="0"/>
              <a:t>ipoteze</a:t>
            </a:r>
            <a:r>
              <a:rPr lang="en-US" sz="2400" dirty="0" smtClean="0"/>
              <a:t> </a:t>
            </a:r>
            <a:r>
              <a:rPr lang="en-US" sz="2400" dirty="0" err="1" smtClean="0"/>
              <a:t>bune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7921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800" dirty="0" err="1" smtClean="0"/>
              <a:t>Algoritmul</a:t>
            </a:r>
            <a:r>
              <a:rPr lang="en-US" sz="3800" dirty="0" smtClean="0"/>
              <a:t> RANSAC: </a:t>
            </a:r>
            <a:r>
              <a:rPr lang="en-US" sz="3800" dirty="0" err="1" smtClean="0"/>
              <a:t>ce</a:t>
            </a:r>
            <a:r>
              <a:rPr lang="en-US" sz="3800" dirty="0" smtClean="0"/>
              <a:t> N </a:t>
            </a:r>
            <a:r>
              <a:rPr lang="en-US" sz="3800" dirty="0" err="1" smtClean="0"/>
              <a:t>alegem</a:t>
            </a:r>
            <a:r>
              <a:rPr lang="en-US" sz="3800" dirty="0" smtClean="0"/>
              <a:t>? 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30" y="1128680"/>
            <a:ext cx="8697969" cy="572931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 smtClean="0"/>
              <a:t>de </a:t>
            </a:r>
            <a:r>
              <a:rPr lang="en-US" sz="2400" dirty="0" err="1" smtClean="0"/>
              <a:t>câte</a:t>
            </a:r>
            <a:r>
              <a:rPr lang="en-US" sz="2400" dirty="0" smtClean="0"/>
              <a:t> </a:t>
            </a:r>
            <a:r>
              <a:rPr lang="en-US" sz="2400" dirty="0" err="1" smtClean="0"/>
              <a:t>ori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</a:t>
            </a:r>
            <a:r>
              <a:rPr lang="en-US" sz="2400" dirty="0" err="1" smtClean="0"/>
              <a:t>trebuie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repetăm</a:t>
            </a:r>
            <a:r>
              <a:rPr lang="en-US" sz="2400" dirty="0" smtClean="0"/>
              <a:t> RANSAC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a fi </a:t>
            </a:r>
            <a:r>
              <a:rPr lang="en-US" sz="2400" dirty="0" err="1" smtClean="0"/>
              <a:t>siguri</a:t>
            </a:r>
            <a:r>
              <a:rPr lang="en-US" sz="2400" dirty="0" smtClean="0"/>
              <a:t> (cu o </a:t>
            </a:r>
            <a:r>
              <a:rPr lang="en-US" sz="2400" dirty="0" err="1" smtClean="0"/>
              <a:t>probabilitate</a:t>
            </a:r>
            <a:r>
              <a:rPr lang="en-US" sz="2400" dirty="0" smtClean="0"/>
              <a:t> mare) </a:t>
            </a:r>
            <a:r>
              <a:rPr lang="en-US" sz="2400" dirty="0" err="1" smtClean="0"/>
              <a:t>că</a:t>
            </a:r>
            <a:r>
              <a:rPr lang="en-US" sz="2400" dirty="0" smtClean="0"/>
              <a:t> am </a:t>
            </a:r>
            <a:r>
              <a:rPr lang="en-US" sz="2400" dirty="0" err="1" smtClean="0"/>
              <a:t>găsit</a:t>
            </a:r>
            <a:r>
              <a:rPr lang="en-US" sz="2400" dirty="0" smtClean="0"/>
              <a:t> </a:t>
            </a:r>
            <a:r>
              <a:rPr lang="en-US" sz="2400" dirty="0" err="1" smtClean="0"/>
              <a:t>cea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bună</a:t>
            </a:r>
            <a:r>
              <a:rPr lang="en-US" sz="2400" dirty="0" smtClean="0"/>
              <a:t> </a:t>
            </a:r>
            <a:r>
              <a:rPr lang="en-US" sz="2400" dirty="0" err="1" smtClean="0"/>
              <a:t>ipoteză</a:t>
            </a:r>
            <a:r>
              <a:rPr lang="en-US" sz="2400" dirty="0" smtClean="0"/>
              <a:t>? 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err="1"/>
              <a:t>p</a:t>
            </a:r>
            <a:r>
              <a:rPr lang="en-US" sz="2400" dirty="0" err="1" smtClean="0"/>
              <a:t>resupunem</a:t>
            </a:r>
            <a:r>
              <a:rPr lang="en-US" sz="2400" dirty="0" smtClean="0"/>
              <a:t> </a:t>
            </a:r>
            <a:r>
              <a:rPr lang="en-US" sz="2400" dirty="0" err="1" smtClean="0"/>
              <a:t>că</a:t>
            </a:r>
            <a:r>
              <a:rPr lang="en-US" sz="2400" dirty="0" smtClean="0"/>
              <a:t> </a:t>
            </a:r>
            <a:r>
              <a:rPr lang="en-US" sz="2400" dirty="0" err="1" smtClean="0"/>
              <a:t>procentul</a:t>
            </a:r>
            <a:r>
              <a:rPr lang="en-US" sz="2400" dirty="0" smtClean="0"/>
              <a:t>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provenite</a:t>
            </a:r>
            <a:r>
              <a:rPr lang="en-US" sz="2400" dirty="0" smtClean="0"/>
              <a:t> din </a:t>
            </a:r>
            <a:r>
              <a:rPr lang="en-US" sz="2400" dirty="0" err="1" smtClean="0"/>
              <a:t>dreaptă</a:t>
            </a:r>
            <a:r>
              <a:rPr lang="en-US" sz="2400" dirty="0" smtClean="0"/>
              <a:t> din </a:t>
            </a:r>
            <a:r>
              <a:rPr lang="en-US" sz="2400" dirty="0" err="1" smtClean="0"/>
              <a:t>numărul</a:t>
            </a:r>
            <a:r>
              <a:rPr lang="en-US" sz="2400" dirty="0" smtClean="0"/>
              <a:t> total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r (= #</a:t>
            </a:r>
            <a:r>
              <a:rPr lang="en-US" sz="2400" b="1" dirty="0" err="1" smtClean="0">
                <a:solidFill>
                  <a:srgbClr val="FF0000"/>
                </a:solidFill>
              </a:rPr>
              <a:t>puncte</a:t>
            </a:r>
            <a:r>
              <a:rPr lang="en-US" sz="2400" b="1" dirty="0" smtClean="0">
                <a:solidFill>
                  <a:srgbClr val="FF0000"/>
                </a:solidFill>
              </a:rPr>
              <a:t> inlier/nr </a:t>
            </a:r>
            <a:r>
              <a:rPr lang="en-US" sz="2400" b="1" dirty="0" err="1" smtClean="0">
                <a:solidFill>
                  <a:srgbClr val="FF0000"/>
                </a:solidFill>
              </a:rPr>
              <a:t>puncte</a:t>
            </a:r>
            <a:r>
              <a:rPr lang="en-US" sz="2400" b="1" dirty="0" smtClean="0">
                <a:solidFill>
                  <a:srgbClr val="FF0000"/>
                </a:solidFill>
              </a:rPr>
              <a:t> total)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 smtClean="0"/>
              <a:t> o </a:t>
            </a:r>
            <a:r>
              <a:rPr lang="en-US" sz="2400" dirty="0" err="1" smtClean="0"/>
              <a:t>ipoteză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definită</a:t>
            </a:r>
            <a:r>
              <a:rPr lang="en-US" sz="2400" dirty="0" smtClean="0"/>
              <a:t> de </a:t>
            </a:r>
            <a:r>
              <a:rPr lang="en-US" sz="2400" b="1" dirty="0" smtClean="0">
                <a:solidFill>
                  <a:srgbClr val="FF0000"/>
                </a:solidFill>
              </a:rPr>
              <a:t>k</a:t>
            </a:r>
            <a:r>
              <a:rPr lang="en-US" sz="2400" dirty="0" smtClean="0"/>
              <a:t>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( </a:t>
            </a:r>
            <a:r>
              <a:rPr lang="en-US" sz="2400" b="1" dirty="0" smtClean="0">
                <a:solidFill>
                  <a:srgbClr val="FF0000"/>
                </a:solidFill>
              </a:rPr>
              <a:t>k=2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dreaptă</a:t>
            </a:r>
            <a:r>
              <a:rPr lang="en-US" sz="2400" dirty="0" smtClean="0"/>
              <a:t>)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err="1"/>
              <a:t>p</a:t>
            </a:r>
            <a:r>
              <a:rPr lang="en-US" sz="2400" dirty="0" err="1" smtClean="0"/>
              <a:t>robabilitea</a:t>
            </a:r>
            <a:r>
              <a:rPr lang="en-US" sz="2400" dirty="0" smtClean="0"/>
              <a:t> </a:t>
            </a:r>
            <a:r>
              <a:rPr lang="en-US" sz="2400" dirty="0" err="1" smtClean="0"/>
              <a:t>ca</a:t>
            </a:r>
            <a:r>
              <a:rPr lang="en-US" sz="2400" dirty="0" smtClean="0"/>
              <a:t> o </a:t>
            </a:r>
            <a:r>
              <a:rPr lang="en-US" sz="2400" dirty="0" err="1" smtClean="0"/>
              <a:t>selecție</a:t>
            </a:r>
            <a:r>
              <a:rPr lang="en-US" sz="2400" dirty="0" smtClean="0"/>
              <a:t> </a:t>
            </a:r>
            <a:r>
              <a:rPr lang="en-US" sz="2400" dirty="0" err="1" smtClean="0"/>
              <a:t>aleatoare</a:t>
            </a:r>
            <a:r>
              <a:rPr lang="en-US" sz="2400" dirty="0" smtClean="0"/>
              <a:t> de n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fie </a:t>
            </a:r>
            <a:r>
              <a:rPr lang="en-US" sz="2400" dirty="0" err="1" smtClean="0"/>
              <a:t>corectă</a:t>
            </a:r>
            <a:r>
              <a:rPr lang="en-US" sz="2400" dirty="0" smtClean="0"/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r</a:t>
            </a:r>
            <a:r>
              <a:rPr lang="en-US" sz="2400" b="1" baseline="30000" dirty="0" err="1" smtClean="0">
                <a:solidFill>
                  <a:srgbClr val="FF0000"/>
                </a:solidFill>
              </a:rPr>
              <a:t>k</a:t>
            </a:r>
            <a:endParaRPr lang="en-US" sz="2400" b="1" dirty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err="1" smtClean="0"/>
              <a:t>probabilitatea</a:t>
            </a:r>
            <a:r>
              <a:rPr lang="en-US" sz="2400" dirty="0" smtClean="0"/>
              <a:t> </a:t>
            </a:r>
            <a:r>
              <a:rPr lang="en-US" sz="2400" dirty="0" err="1" smtClean="0"/>
              <a:t>ca</a:t>
            </a:r>
            <a:r>
              <a:rPr lang="en-US" sz="2400" dirty="0" smtClean="0"/>
              <a:t> </a:t>
            </a:r>
            <a:r>
              <a:rPr lang="en-US" sz="2400" dirty="0" err="1" smtClean="0"/>
              <a:t>toate</a:t>
            </a:r>
            <a:r>
              <a:rPr lang="en-US" sz="2400" dirty="0" smtClean="0"/>
              <a:t> </a:t>
            </a:r>
            <a:r>
              <a:rPr lang="en-US" sz="2400" dirty="0" err="1" smtClean="0"/>
              <a:t>selecțiile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fie </a:t>
            </a:r>
            <a:r>
              <a:rPr lang="en-US" sz="2400" dirty="0" err="1" smtClean="0"/>
              <a:t>greșite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FF0000"/>
                </a:solidFill>
              </a:rPr>
              <a:t>(1 – </a:t>
            </a:r>
            <a:r>
              <a:rPr lang="en-US" sz="2400" b="1" dirty="0" err="1" smtClean="0">
                <a:solidFill>
                  <a:srgbClr val="FF0000"/>
                </a:solidFill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</a:rPr>
              <a:t>k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N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err="1"/>
              <a:t>a</a:t>
            </a:r>
            <a:r>
              <a:rPr lang="en-US" sz="2400" dirty="0" err="1" smtClean="0"/>
              <a:t>lege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</a:t>
            </a:r>
            <a:r>
              <a:rPr lang="en-US" sz="2400" dirty="0" err="1" smtClean="0"/>
              <a:t>astfel</a:t>
            </a:r>
            <a:r>
              <a:rPr lang="en-US" sz="2400" dirty="0" smtClean="0"/>
              <a:t> </a:t>
            </a:r>
            <a:r>
              <a:rPr lang="en-US" sz="2400" dirty="0" err="1" smtClean="0"/>
              <a:t>încât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p = 1 - 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1 – </a:t>
            </a:r>
            <a:r>
              <a:rPr lang="en-US" sz="2400" b="1" dirty="0" err="1">
                <a:solidFill>
                  <a:srgbClr val="FF0000"/>
                </a:solidFill>
              </a:rPr>
              <a:t>r</a:t>
            </a:r>
            <a:r>
              <a:rPr lang="en-US" sz="2400" b="1" baseline="30000" dirty="0" err="1">
                <a:solidFill>
                  <a:srgbClr val="FF0000"/>
                </a:solidFill>
              </a:rPr>
              <a:t>k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foarte</a:t>
            </a:r>
            <a:r>
              <a:rPr lang="en-US" sz="2400" dirty="0" smtClean="0"/>
              <a:t> mare (</a:t>
            </a:r>
            <a:r>
              <a:rPr lang="en-US" sz="2400" dirty="0" smtClean="0">
                <a:solidFill>
                  <a:srgbClr val="FF0000"/>
                </a:solidFill>
              </a:rPr>
              <a:t>1-0.01=0.99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822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>
                <a:ea typeface="+mj-ea"/>
              </a:rPr>
              <a:t>RANSAC</a:t>
            </a:r>
            <a:r>
              <a:rPr spc="-15" dirty="0">
                <a:ea typeface="+mj-ea"/>
              </a:rPr>
              <a:t>:</a:t>
            </a:r>
            <a:r>
              <a:rPr spc="-105" dirty="0">
                <a:latin typeface="Times New Roman"/>
                <a:ea typeface="+mj-ea"/>
                <a:cs typeface="Times New Roman"/>
              </a:rPr>
              <a:t> </a:t>
            </a:r>
            <a:r>
              <a:rPr lang="ro-RO" dirty="0" smtClean="0">
                <a:ea typeface="+mj-ea"/>
              </a:rPr>
              <a:t>Calculul</a:t>
            </a:r>
            <a:r>
              <a:rPr spc="-105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lang="ro-RO" spc="-105" dirty="0" smtClean="0">
                <a:latin typeface="Times New Roman"/>
                <a:ea typeface="+mj-ea"/>
                <a:cs typeface="Times New Roman"/>
              </a:rPr>
              <a:t>lui N</a:t>
            </a:r>
            <a:r>
              <a:rPr spc="-105" dirty="0" smtClean="0">
                <a:latin typeface="Times New Roman"/>
                <a:ea typeface="+mj-ea"/>
                <a:cs typeface="Times New Roman"/>
              </a:rPr>
              <a:t> </a:t>
            </a:r>
            <a:r>
              <a:rPr spc="-5" dirty="0">
                <a:ea typeface="+mj-ea"/>
              </a:rPr>
              <a:t>(</a:t>
            </a:r>
            <a:r>
              <a:rPr dirty="0">
                <a:ea typeface="+mj-ea"/>
              </a:rPr>
              <a:t>p</a:t>
            </a:r>
            <a:r>
              <a:rPr spc="-30" dirty="0">
                <a:ea typeface="+mj-ea"/>
              </a:rPr>
              <a:t>=0</a:t>
            </a:r>
            <a:r>
              <a:rPr spc="-5" dirty="0">
                <a:ea typeface="+mj-ea"/>
              </a:rPr>
              <a:t>.</a:t>
            </a:r>
            <a:r>
              <a:rPr spc="-30" dirty="0">
                <a:ea typeface="+mj-ea"/>
              </a:rPr>
              <a:t>99</a:t>
            </a:r>
            <a:r>
              <a:rPr dirty="0">
                <a:ea typeface="+mj-ea"/>
              </a:rPr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03975" y="6499225"/>
            <a:ext cx="25717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1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66</a:t>
            </a:r>
            <a:endParaRPr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127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25‐Sep‐13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83175" y="6516688"/>
            <a:ext cx="1192213" cy="2413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700" spc="3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L</a:t>
            </a:r>
            <a:r>
              <a:rPr sz="1700" spc="30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e</a:t>
            </a:r>
            <a:r>
              <a:rPr sz="1700" spc="9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cture</a:t>
            </a:r>
            <a:r>
              <a:rPr sz="1700" spc="140" dirty="0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1700" spc="175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5</a:t>
            </a:r>
            <a:r>
              <a:rPr sz="1700" spc="140" dirty="0">
                <a:solidFill>
                  <a:srgbClr val="FFFFFF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1700" spc="70" dirty="0">
                <a:solidFill>
                  <a:srgbClr val="FFFFFF"/>
                </a:solidFill>
                <a:latin typeface="Arial Unicode MS"/>
                <a:ea typeface="+mn-ea"/>
                <a:cs typeface="Arial Unicode MS"/>
              </a:rPr>
              <a:t>-</a:t>
            </a:r>
            <a:endParaRPr sz="1700">
              <a:latin typeface="Arial Unicode MS"/>
              <a:ea typeface="+mn-ea"/>
              <a:cs typeface="Arial Unicode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421549"/>
              </p:ext>
            </p:extLst>
          </p:nvPr>
        </p:nvGraphicFramePr>
        <p:xfrm>
          <a:off x="812800" y="1362075"/>
          <a:ext cx="7772400" cy="4216400"/>
        </p:xfrm>
        <a:graphic>
          <a:graphicData uri="http://schemas.openxmlformats.org/drawingml/2006/table">
            <a:tbl>
              <a:tblPr/>
              <a:tblGrid>
                <a:gridCol w="971550"/>
                <a:gridCol w="944563"/>
                <a:gridCol w="930275"/>
                <a:gridCol w="1039812"/>
                <a:gridCol w="971550"/>
                <a:gridCol w="944563"/>
                <a:gridCol w="957262"/>
                <a:gridCol w="1012825"/>
              </a:tblGrid>
              <a:tr h="944563">
                <a:tc>
                  <a:txBody>
                    <a:bodyPr/>
                    <a:lstStyle/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1016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k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460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%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10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2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Proporția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 de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outlieri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222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20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%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	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25%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	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30%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40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  <a:p>
                      <a:pPr marL="3206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50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%</a:t>
                      </a: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4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6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6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146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6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33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97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293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33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444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163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58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588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8</a:t>
                      </a:r>
                    </a:p>
                  </a:txBody>
                  <a:tcPr marL="0" marR="0" marT="0" marB="0" horzOverflow="overflow">
                    <a:lnL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EEEC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9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44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063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78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444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272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ＭＳ Ｐゴシック" charset="0"/>
                          <a:cs typeface="Trebuchet MS" charset="0"/>
                        </a:rPr>
                        <a:t>1177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ＭＳ Ｐゴシック" charset="0"/>
                        <a:cs typeface="Trebuchet MS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18907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D. Lowe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90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Compararea</a:t>
            </a:r>
            <a:r>
              <a:rPr lang="en-US" dirty="0" smtClean="0"/>
              <a:t> </a:t>
            </a:r>
            <a:r>
              <a:rPr lang="en-US" dirty="0" err="1" smtClean="0"/>
              <a:t>contururilor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Compararea</a:t>
            </a:r>
            <a:r>
              <a:rPr lang="en-US" dirty="0" smtClean="0"/>
              <a:t> </a:t>
            </a:r>
            <a:r>
              <a:rPr lang="en-US" dirty="0" err="1" smtClean="0"/>
              <a:t>contururilor</a:t>
            </a:r>
            <a:endParaRPr lang="en-US" dirty="0"/>
          </a:p>
        </p:txBody>
      </p:sp>
      <p:pic>
        <p:nvPicPr>
          <p:cNvPr id="701442" name="Picture 2"/>
          <p:cNvPicPr>
            <a:picLocks noChangeAspect="1" noChangeArrowheads="1"/>
          </p:cNvPicPr>
          <p:nvPr/>
        </p:nvPicPr>
        <p:blipFill>
          <a:blip r:embed="rId3" cstate="print"/>
          <a:srcRect l="9526" t="40828" r="36222" b="33793"/>
          <a:stretch>
            <a:fillRect/>
          </a:stretch>
        </p:blipFill>
        <p:spPr bwMode="auto">
          <a:xfrm>
            <a:off x="1905000" y="1676400"/>
            <a:ext cx="521804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98489" y="2840976"/>
            <a:ext cx="630983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Exemple</a:t>
            </a:r>
            <a:r>
              <a:rPr lang="en-US" dirty="0" smtClean="0"/>
              <a:t> de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cu </a:t>
            </a:r>
            <a:r>
              <a:rPr lang="en-US" dirty="0" err="1" smtClean="0"/>
              <a:t>cifre</a:t>
            </a:r>
            <a:r>
              <a:rPr lang="en-US" dirty="0" smtClean="0"/>
              <a:t> </a:t>
            </a:r>
            <a:r>
              <a:rPr lang="en-US" dirty="0" err="1" smtClean="0"/>
              <a:t>scrise</a:t>
            </a:r>
            <a:r>
              <a:rPr lang="en-US" dirty="0" smtClean="0"/>
              <a:t> de </a:t>
            </a:r>
            <a:r>
              <a:rPr lang="en-US" dirty="0" err="1" smtClean="0"/>
              <a:t>mână</a:t>
            </a:r>
            <a:r>
              <a:rPr lang="en-US" dirty="0" smtClean="0"/>
              <a:t>. </a:t>
            </a:r>
          </a:p>
          <a:p>
            <a:pPr algn="ctr"/>
            <a:r>
              <a:rPr lang="en-US" dirty="0" err="1" smtClean="0"/>
              <a:t>Comparând</a:t>
            </a:r>
            <a:r>
              <a:rPr lang="en-US" dirty="0" smtClean="0"/>
              <a:t> pixel cu pixel,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foarte</a:t>
            </a:r>
            <a:r>
              <a:rPr lang="en-US" dirty="0" smtClean="0"/>
              <a:t> </a:t>
            </a:r>
            <a:r>
              <a:rPr lang="en-US" dirty="0" err="1" smtClean="0"/>
              <a:t>diferite</a:t>
            </a:r>
            <a:r>
              <a:rPr lang="en-US" dirty="0" smtClean="0"/>
              <a:t>. </a:t>
            </a:r>
            <a:r>
              <a:rPr lang="en-US" dirty="0" err="1" smtClean="0"/>
              <a:t>Totuşi</a:t>
            </a:r>
            <a:r>
              <a:rPr lang="en-US" dirty="0" smtClean="0"/>
              <a:t>,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termeni</a:t>
            </a:r>
            <a:r>
              <a:rPr lang="en-US" dirty="0" smtClean="0"/>
              <a:t> de </a:t>
            </a:r>
            <a:r>
              <a:rPr lang="en-US" dirty="0" err="1" smtClean="0"/>
              <a:t>formă</a:t>
            </a:r>
            <a:r>
              <a:rPr lang="en-US" dirty="0" smtClean="0"/>
              <a:t>,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826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Belongie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352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Distanța</a:t>
            </a:r>
            <a:r>
              <a:rPr lang="en-US" dirty="0" smtClean="0"/>
              <a:t> Chamfer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686800" cy="4525963"/>
          </a:xfrm>
        </p:spPr>
        <p:txBody>
          <a:bodyPr/>
          <a:lstStyle/>
          <a:p>
            <a:pPr eaLnBrk="1" hangingPunct="1"/>
            <a:r>
              <a:rPr lang="en-US" sz="2400" dirty="0" err="1" smtClean="0"/>
              <a:t>Distanța</a:t>
            </a:r>
            <a:r>
              <a:rPr lang="en-US" sz="2400" dirty="0" smtClean="0"/>
              <a:t> </a:t>
            </a:r>
            <a:r>
              <a:rPr lang="en-US" sz="2400" dirty="0" err="1" smtClean="0"/>
              <a:t>medie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</a:t>
            </a:r>
            <a:r>
              <a:rPr lang="en-US" sz="2400" dirty="0" err="1" smtClean="0"/>
              <a:t>unui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FF0000"/>
                </a:solidFill>
              </a:rPr>
              <a:t>template T</a:t>
            </a:r>
            <a:r>
              <a:rPr lang="en-US" sz="2400" dirty="0" smtClean="0"/>
              <a:t> </a:t>
            </a:r>
            <a:r>
              <a:rPr lang="en-US" sz="2400" dirty="0" err="1" smtClean="0"/>
              <a:t>şi</a:t>
            </a:r>
            <a:r>
              <a:rPr lang="en-US" sz="2400" dirty="0" smtClean="0"/>
              <a:t> o </a:t>
            </a:r>
            <a:r>
              <a:rPr lang="en-US" sz="2400" dirty="0" err="1" smtClean="0"/>
              <a:t>mulțime</a:t>
            </a:r>
            <a:r>
              <a:rPr lang="en-US" sz="2400" dirty="0" smtClean="0"/>
              <a:t>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(e.g. </a:t>
            </a:r>
            <a:r>
              <a:rPr lang="en-US" sz="2400" b="1" i="1" dirty="0" err="1" smtClean="0"/>
              <a:t>puncte</a:t>
            </a:r>
            <a:r>
              <a:rPr lang="en-US" sz="2400" b="1" i="1" dirty="0" smtClean="0"/>
              <a:t> cu </a:t>
            </a:r>
            <a:r>
              <a:rPr lang="en-US" sz="2400" b="1" i="1" dirty="0" err="1" smtClean="0"/>
              <a:t>intensitate</a:t>
            </a:r>
            <a:r>
              <a:rPr lang="en-US" sz="2400" b="1" i="1" dirty="0" smtClean="0"/>
              <a:t> = 0</a:t>
            </a:r>
            <a:r>
              <a:rPr lang="en-US" sz="2400" dirty="0" smtClean="0"/>
              <a:t>,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cu </a:t>
            </a:r>
            <a:r>
              <a:rPr lang="en-US" sz="2400" dirty="0" err="1" smtClean="0"/>
              <a:t>anumite</a:t>
            </a:r>
            <a:r>
              <a:rPr lang="en-US" sz="2400" dirty="0" smtClean="0"/>
              <a:t> </a:t>
            </a:r>
            <a:r>
              <a:rPr lang="en-US" sz="2400" dirty="0" err="1" smtClean="0"/>
              <a:t>caracteristici</a:t>
            </a:r>
            <a:r>
              <a:rPr lang="en-US" sz="2400" dirty="0" smtClean="0"/>
              <a:t>) </a:t>
            </a:r>
            <a:r>
              <a:rPr lang="en-US" sz="2400" dirty="0" err="1" smtClean="0"/>
              <a:t>dintr</a:t>
            </a:r>
            <a:r>
              <a:rPr lang="en-US" sz="2400" dirty="0" smtClean="0"/>
              <a:t>-o imagine I.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2716" t="40828" r="48572" b="43258"/>
          <a:stretch/>
        </p:blipFill>
        <p:spPr bwMode="auto">
          <a:xfrm>
            <a:off x="6127119" y="2084242"/>
            <a:ext cx="2761594" cy="1194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7316334" y="3012667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 smtClean="0">
                <a:solidFill>
                  <a:srgbClr val="FF0000"/>
                </a:solidFill>
              </a:rPr>
              <a:t>5</a:t>
            </a:r>
            <a:endParaRPr lang="en-US" sz="95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71073" y="1876935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 smtClean="0">
                <a:solidFill>
                  <a:srgbClr val="FF0000"/>
                </a:solidFill>
              </a:rPr>
              <a:t>5</a:t>
            </a:r>
            <a:endParaRPr lang="en-US" sz="95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8953" y="4275638"/>
            <a:ext cx="26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template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0755" y="1856779"/>
            <a:ext cx="95629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0" dirty="0" smtClean="0">
                <a:solidFill>
                  <a:srgbClr val="FF0000"/>
                </a:solidFill>
              </a:rPr>
              <a:t>5</a:t>
            </a:r>
            <a:endParaRPr lang="en-US" sz="9500" dirty="0">
              <a:solidFill>
                <a:srgbClr val="FF0000"/>
              </a:solidFill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6763" y="2724371"/>
            <a:ext cx="7693305" cy="3483676"/>
            <a:chOff x="146763" y="2724371"/>
            <a:chExt cx="7693305" cy="3483676"/>
          </a:xfrm>
        </p:grpSpPr>
        <p:sp>
          <p:nvSpPr>
            <p:cNvPr id="13" name="TextBox 12"/>
            <p:cNvSpPr txBox="1"/>
            <p:nvPr/>
          </p:nvSpPr>
          <p:spPr>
            <a:xfrm>
              <a:off x="1539725" y="3789803"/>
              <a:ext cx="61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m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ulțime</a:t>
              </a:r>
              <a:r>
                <a:rPr lang="en-US" sz="2400" dirty="0" smtClean="0">
                  <a:solidFill>
                    <a:srgbClr val="000000"/>
                  </a:solidFill>
                </a:rPr>
                <a:t> de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puncte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dintr</a:t>
              </a:r>
              <a:r>
                <a:rPr lang="en-US" sz="2400" dirty="0" smtClean="0">
                  <a:solidFill>
                    <a:srgbClr val="000000"/>
                  </a:solidFill>
                </a:rPr>
                <a:t>-o imagine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39726" y="4551803"/>
              <a:ext cx="487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m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ulțime</a:t>
              </a:r>
              <a:r>
                <a:rPr lang="en-US" sz="2400" dirty="0" smtClean="0">
                  <a:solidFill>
                    <a:srgbClr val="000000"/>
                  </a:solidFill>
                </a:rPr>
                <a:t> de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puncte</a:t>
              </a:r>
              <a:r>
                <a:rPr lang="en-US" sz="2400" dirty="0" smtClean="0">
                  <a:solidFill>
                    <a:srgbClr val="000000"/>
                  </a:solidFill>
                </a:rPr>
                <a:t> ale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unui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b="1" i="1" dirty="0" smtClean="0">
                  <a:solidFill>
                    <a:srgbClr val="FF0000"/>
                  </a:solidFill>
                </a:rPr>
                <a:t>template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82471" y="5377050"/>
              <a:ext cx="6257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d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istanța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minimă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dintre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b="1" i="1" dirty="0" err="1" smtClean="0">
                  <a:solidFill>
                    <a:srgbClr val="FF0000"/>
                  </a:solidFill>
                </a:rPr>
                <a:t>punctul</a:t>
              </a:r>
              <a:r>
                <a:rPr lang="en-US" sz="2400" b="1" i="1" dirty="0" smtClean="0">
                  <a:solidFill>
                    <a:srgbClr val="FF0000"/>
                  </a:solidFill>
                </a:rPr>
                <a:t> t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şi</a:t>
              </a:r>
              <a:r>
                <a:rPr lang="en-US" sz="2400" dirty="0" smtClean="0">
                  <a:solidFill>
                    <a:srgbClr val="000000"/>
                  </a:solidFill>
                </a:rPr>
                <a:t> un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punct</a:t>
              </a:r>
              <a:r>
                <a:rPr lang="en-US" sz="2400" dirty="0" smtClean="0">
                  <a:solidFill>
                    <a:srgbClr val="000000"/>
                  </a:solidFill>
                </a:rPr>
                <a:t> din I</a:t>
              </a: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(Manhattan,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Euclidiană</a:t>
              </a:r>
              <a:r>
                <a:rPr lang="en-US" sz="240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977" y="4655656"/>
              <a:ext cx="787400" cy="317500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93" y="3896353"/>
              <a:ext cx="685800" cy="3175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63" y="5430597"/>
              <a:ext cx="1422400" cy="4699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65" y="2724371"/>
              <a:ext cx="5082891" cy="103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717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9575E-6 -4.35719E-6 L 0.25759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7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9"/>
          <p:cNvGrpSpPr>
            <a:grpSpLocks/>
          </p:cNvGrpSpPr>
          <p:nvPr/>
        </p:nvGrpSpPr>
        <p:grpSpPr bwMode="auto">
          <a:xfrm>
            <a:off x="2819400" y="2286000"/>
            <a:ext cx="2954338" cy="2352675"/>
            <a:chOff x="636" y="2339"/>
            <a:chExt cx="1861" cy="1482"/>
          </a:xfrm>
        </p:grpSpPr>
        <p:sp>
          <p:nvSpPr>
            <p:cNvPr id="5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1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5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7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1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5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7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9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1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3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5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7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Text Box 193"/>
            <p:cNvSpPr txBox="1">
              <a:spLocks noChangeArrowheads="1"/>
            </p:cNvSpPr>
            <p:nvPr/>
          </p:nvSpPr>
          <p:spPr bwMode="auto">
            <a:xfrm>
              <a:off x="88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9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Text Box 195"/>
            <p:cNvSpPr txBox="1">
              <a:spLocks noChangeArrowheads="1"/>
            </p:cNvSpPr>
            <p:nvPr/>
          </p:nvSpPr>
          <p:spPr bwMode="auto">
            <a:xfrm>
              <a:off x="111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3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5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7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7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9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3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Text Box 219"/>
            <p:cNvSpPr txBox="1">
              <a:spLocks noChangeArrowheads="1"/>
            </p:cNvSpPr>
            <p:nvPr/>
          </p:nvSpPr>
          <p:spPr bwMode="auto">
            <a:xfrm>
              <a:off x="88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5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7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9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Text Box 225"/>
            <p:cNvSpPr txBox="1">
              <a:spLocks noChangeArrowheads="1"/>
            </p:cNvSpPr>
            <p:nvPr/>
          </p:nvSpPr>
          <p:spPr bwMode="auto">
            <a:xfrm>
              <a:off x="88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1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3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5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7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9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0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1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3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4" name="Text Box 239"/>
            <p:cNvSpPr txBox="1">
              <a:spLocks noChangeArrowheads="1"/>
            </p:cNvSpPr>
            <p:nvPr/>
          </p:nvSpPr>
          <p:spPr bwMode="auto">
            <a:xfrm>
              <a:off x="1630" y="279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5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6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7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9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1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5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6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7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8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9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0" name="Text Box 255"/>
            <p:cNvSpPr txBox="1">
              <a:spLocks noChangeArrowheads="1"/>
            </p:cNvSpPr>
            <p:nvPr/>
          </p:nvSpPr>
          <p:spPr bwMode="auto">
            <a:xfrm>
              <a:off x="88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1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3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5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7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8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9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1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3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4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5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7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8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29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0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1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2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33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4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5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6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7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8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9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0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1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2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4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5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6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7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48" name="Oval 147"/>
          <p:cNvSpPr/>
          <p:nvPr/>
        </p:nvSpPr>
        <p:spPr bwMode="auto">
          <a:xfrm>
            <a:off x="3581400" y="23622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149" name="Oval 148"/>
          <p:cNvSpPr/>
          <p:nvPr/>
        </p:nvSpPr>
        <p:spPr bwMode="auto">
          <a:xfrm>
            <a:off x="3581400" y="26670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0" name="Oval 149"/>
          <p:cNvSpPr/>
          <p:nvPr/>
        </p:nvSpPr>
        <p:spPr bwMode="auto">
          <a:xfrm>
            <a:off x="3969875" y="292099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1" name="Oval 150"/>
          <p:cNvSpPr/>
          <p:nvPr/>
        </p:nvSpPr>
        <p:spPr bwMode="auto">
          <a:xfrm>
            <a:off x="4724400" y="34902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4724400" y="3780118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3" name="Oval 152"/>
          <p:cNvSpPr/>
          <p:nvPr/>
        </p:nvSpPr>
        <p:spPr bwMode="auto">
          <a:xfrm>
            <a:off x="5105400" y="4038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Distanța</a:t>
            </a:r>
            <a:r>
              <a:rPr lang="en-US" dirty="0" smtClean="0"/>
              <a:t> Chamfer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9412" y="2590800"/>
            <a:ext cx="264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Distanța</a:t>
            </a:r>
            <a:r>
              <a:rPr lang="en-US" dirty="0" smtClean="0"/>
              <a:t> Manhattan:</a:t>
            </a:r>
          </a:p>
          <a:p>
            <a:endParaRPr lang="en-US" dirty="0"/>
          </a:p>
        </p:txBody>
      </p:sp>
      <p:pic>
        <p:nvPicPr>
          <p:cNvPr id="160" name="Picture 15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49597"/>
            <a:ext cx="1937871" cy="474843"/>
          </a:xfrm>
          <a:prstGeom prst="rect">
            <a:avLst/>
          </a:prstGeom>
        </p:spPr>
      </p:pic>
      <p:pic>
        <p:nvPicPr>
          <p:cNvPr id="161" name="Picture 1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78" y="3918001"/>
            <a:ext cx="1997635" cy="489487"/>
          </a:xfrm>
          <a:prstGeom prst="rect">
            <a:avLst/>
          </a:prstGeom>
        </p:spPr>
      </p:pic>
      <p:sp>
        <p:nvSpPr>
          <p:cNvPr id="164" name="Text Box 293"/>
          <p:cNvSpPr txBox="1">
            <a:spLocks noChangeArrowheads="1"/>
          </p:cNvSpPr>
          <p:nvPr/>
        </p:nvSpPr>
        <p:spPr bwMode="auto">
          <a:xfrm>
            <a:off x="3233829" y="1919314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Puncte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din I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(2D)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59" name="Picture 15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54" y="5088287"/>
            <a:ext cx="5082891" cy="10364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5988" y="23320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3195988" y="2624644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3189638" y="2886075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31896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3545238" y="3170238"/>
            <a:ext cx="356837" cy="288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 bwMode="auto">
          <a:xfrm>
            <a:off x="1077069" y="52051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0000"/>
              </a:solidFill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1077069" y="5509959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1465544" y="576395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272729" y="4621963"/>
            <a:ext cx="8754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 smtClean="0">
                <a:solidFill>
                  <a:srgbClr val="FF0000"/>
                </a:solidFill>
              </a:rPr>
              <a:t>T</a:t>
            </a:r>
            <a:endParaRPr lang="en-US" sz="2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linilor</a:t>
            </a:r>
            <a:r>
              <a:rPr lang="en-US" dirty="0" smtClean="0"/>
              <a:t> cu </a:t>
            </a:r>
            <a:r>
              <a:rPr lang="en-US" dirty="0" err="1" smtClean="0"/>
              <a:t>transformata</a:t>
            </a:r>
            <a:r>
              <a:rPr lang="en-US" dirty="0" smtClean="0"/>
              <a:t> 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err="1"/>
              <a:t>d</a:t>
            </a:r>
            <a:r>
              <a:rPr lang="en-US" sz="2400" dirty="0" err="1" smtClean="0"/>
              <a:t>istanța</a:t>
            </a:r>
            <a:r>
              <a:rPr lang="en-US" sz="2400" dirty="0" smtClean="0"/>
              <a:t> </a:t>
            </a:r>
            <a:r>
              <a:rPr lang="en-US" sz="2400" dirty="0" err="1" smtClean="0"/>
              <a:t>medie</a:t>
            </a:r>
            <a:r>
              <a:rPr lang="en-US" sz="2400" dirty="0" smtClean="0"/>
              <a:t> </a:t>
            </a:r>
            <a:r>
              <a:rPr lang="en-US" sz="2400" dirty="0" err="1" smtClean="0"/>
              <a:t>până</a:t>
            </a:r>
            <a:r>
              <a:rPr lang="en-US" sz="2400" dirty="0" smtClean="0"/>
              <a:t> la </a:t>
            </a:r>
            <a:r>
              <a:rPr lang="en-US" sz="2400" dirty="0" err="1" smtClean="0"/>
              <a:t>cel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apropiat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din </a:t>
            </a:r>
            <a:r>
              <a:rPr lang="en-US" sz="2400" b="1" i="1" dirty="0" smtClean="0"/>
              <a:t>I</a:t>
            </a:r>
          </a:p>
        </p:txBody>
      </p:sp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Imagine cu </a:t>
            </a:r>
            <a:r>
              <a:rPr lang="en-US" b="1" dirty="0" err="1" smtClean="0">
                <a:solidFill>
                  <a:srgbClr val="000000"/>
                </a:solidFill>
              </a:rPr>
              <a:t>muchii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5068" name="AutoShape 12"/>
          <p:cNvSpPr>
            <a:spLocks noChangeArrowheads="1"/>
          </p:cNvSpPr>
          <p:nvPr/>
        </p:nvSpPr>
        <p:spPr bwMode="auto">
          <a:xfrm>
            <a:off x="3505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200" y="2032337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Cum </a:t>
            </a:r>
            <a:r>
              <a:rPr lang="en-US" sz="2000" i="1" dirty="0" err="1" smtClean="0">
                <a:solidFill>
                  <a:srgbClr val="000000"/>
                </a:solidFill>
              </a:rPr>
              <a:t>diferă</a:t>
            </a:r>
            <a:r>
              <a:rPr lang="en-US" sz="2000" i="1" dirty="0" smtClean="0">
                <a:solidFill>
                  <a:srgbClr val="000000"/>
                </a:solidFill>
              </a:rPr>
              <a:t> </a:t>
            </a:r>
            <a:r>
              <a:rPr lang="en-US" sz="2000" i="1" dirty="0" err="1" smtClean="0">
                <a:solidFill>
                  <a:srgbClr val="000000"/>
                </a:solidFill>
              </a:rPr>
              <a:t>distanța</a:t>
            </a:r>
            <a:r>
              <a:rPr lang="en-US" sz="2000" i="1" dirty="0" smtClean="0">
                <a:solidFill>
                  <a:srgbClr val="000000"/>
                </a:solidFill>
              </a:rPr>
              <a:t> Chamfer de </a:t>
            </a:r>
            <a:r>
              <a:rPr lang="en-US" sz="2000" i="1" dirty="0" err="1" smtClean="0">
                <a:solidFill>
                  <a:srgbClr val="000000"/>
                </a:solidFill>
              </a:rPr>
              <a:t>filtrarea</a:t>
            </a:r>
            <a:r>
              <a:rPr lang="en-US" sz="2000" i="1" dirty="0" smtClean="0">
                <a:solidFill>
                  <a:srgbClr val="000000"/>
                </a:solidFill>
              </a:rPr>
              <a:t> cu o </a:t>
            </a:r>
            <a:r>
              <a:rPr lang="en-US" sz="2000" i="1" dirty="0" err="1" smtClean="0">
                <a:solidFill>
                  <a:srgbClr val="000000"/>
                </a:solidFill>
              </a:rPr>
              <a:t>mască</a:t>
            </a:r>
            <a:r>
              <a:rPr lang="en-US" sz="2000" i="1" dirty="0" smtClean="0">
                <a:solidFill>
                  <a:srgbClr val="000000"/>
                </a:solidFill>
              </a:rPr>
              <a:t> de forma </a:t>
            </a:r>
            <a:r>
              <a:rPr lang="en-US" sz="2000" i="1" dirty="0" err="1" smtClean="0">
                <a:solidFill>
                  <a:srgbClr val="000000"/>
                </a:solidFill>
              </a:rPr>
              <a:t>lui</a:t>
            </a:r>
            <a:r>
              <a:rPr lang="en-US" sz="2000" i="1" dirty="0" smtClean="0">
                <a:solidFill>
                  <a:srgbClr val="000000"/>
                </a:solidFill>
              </a:rPr>
              <a:t> T?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4258438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000000"/>
                </a:solidFill>
              </a:rPr>
              <a:t>Implementare</a:t>
            </a:r>
            <a:r>
              <a:rPr lang="en-US" sz="2000" i="1" dirty="0" smtClean="0">
                <a:solidFill>
                  <a:srgbClr val="000000"/>
                </a:solidFill>
              </a:rPr>
              <a:t> </a:t>
            </a:r>
            <a:r>
              <a:rPr lang="en-US" sz="2000" i="1" dirty="0" err="1" smtClean="0">
                <a:solidFill>
                  <a:srgbClr val="000000"/>
                </a:solidFill>
              </a:rPr>
              <a:t>naivă</a:t>
            </a:r>
            <a:r>
              <a:rPr lang="en-US" sz="2000" i="1" dirty="0" smtClean="0">
                <a:solidFill>
                  <a:srgbClr val="000000"/>
                </a:solidFill>
              </a:rPr>
              <a:t> – </a:t>
            </a:r>
            <a:r>
              <a:rPr lang="en-US" sz="2000" i="1" dirty="0" err="1" smtClean="0">
                <a:solidFill>
                  <a:srgbClr val="000000"/>
                </a:solidFill>
              </a:rPr>
              <a:t>complexitate</a:t>
            </a:r>
            <a:r>
              <a:rPr lang="en-US" sz="2000" i="1" dirty="0" smtClean="0">
                <a:solidFill>
                  <a:srgbClr val="000000"/>
                </a:solidFill>
              </a:rPr>
              <a:t>?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Distanța</a:t>
            </a:r>
            <a:r>
              <a:rPr lang="en-US" dirty="0" smtClean="0"/>
              <a:t> Chamfer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63667" y="2695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2699" y="3090082"/>
            <a:ext cx="350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FF0000"/>
                </a:solidFill>
              </a:rPr>
              <a:t>Răspunsul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variază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mult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mai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i="1" dirty="0" err="1" smtClean="0">
                <a:solidFill>
                  <a:srgbClr val="FF0000"/>
                </a:solidFill>
              </a:rPr>
              <a:t>puțin</a:t>
            </a:r>
            <a:r>
              <a:rPr lang="en-US" i="1" dirty="0" smtClean="0">
                <a:solidFill>
                  <a:srgbClr val="FF0000"/>
                </a:solidFill>
              </a:rPr>
              <a:t> abrupt </a:t>
            </a:r>
            <a:r>
              <a:rPr lang="en-US" i="1" dirty="0" err="1" smtClean="0">
                <a:solidFill>
                  <a:srgbClr val="FF0000"/>
                </a:solidFill>
              </a:rPr>
              <a:t>decât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în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cazul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filtrării</a:t>
            </a:r>
            <a:r>
              <a:rPr lang="en-US" i="1" dirty="0" smtClean="0">
                <a:solidFill>
                  <a:srgbClr val="FF0000"/>
                </a:solidFill>
              </a:rPr>
              <a:t>!</a:t>
            </a:r>
          </a:p>
          <a:p>
            <a:pPr algn="ctr"/>
            <a:r>
              <a:rPr lang="en-US" i="1" dirty="0" smtClean="0">
                <a:solidFill>
                  <a:srgbClr val="FF0000"/>
                </a:solidFill>
              </a:rPr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dacă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mă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mut</a:t>
            </a:r>
            <a:r>
              <a:rPr lang="en-US" i="1" dirty="0" smtClean="0">
                <a:solidFill>
                  <a:srgbClr val="FF0000"/>
                </a:solidFill>
              </a:rPr>
              <a:t> la </a:t>
            </a:r>
            <a:r>
              <a:rPr lang="en-US" i="1" dirty="0" err="1" smtClean="0">
                <a:solidFill>
                  <a:srgbClr val="FF0000"/>
                </a:solidFill>
              </a:rPr>
              <a:t>stânga</a:t>
            </a:r>
            <a:r>
              <a:rPr lang="en-US" i="1" dirty="0" smtClean="0">
                <a:solidFill>
                  <a:srgbClr val="FF0000"/>
                </a:solidFill>
              </a:rPr>
              <a:t>/</a:t>
            </a:r>
            <a:r>
              <a:rPr lang="en-US" i="1" dirty="0" err="1" smtClean="0">
                <a:solidFill>
                  <a:srgbClr val="FF0000"/>
                </a:solidFill>
              </a:rPr>
              <a:t>dreapta</a:t>
            </a:r>
            <a:r>
              <a:rPr lang="en-US" i="1" dirty="0" smtClean="0">
                <a:solidFill>
                  <a:srgbClr val="FF0000"/>
                </a:solidFill>
              </a:rPr>
              <a:t> cu un pixel am </a:t>
            </a:r>
            <a:r>
              <a:rPr lang="en-US" i="1" dirty="0" err="1" smtClean="0">
                <a:solidFill>
                  <a:srgbClr val="FF0000"/>
                </a:solidFill>
              </a:rPr>
              <a:t>valori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apropiate</a:t>
            </a:r>
            <a:r>
              <a:rPr lang="en-US" i="1" dirty="0" smtClean="0">
                <a:solidFill>
                  <a:srgbClr val="FF0000"/>
                </a:solidFill>
              </a:rPr>
              <a:t>)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5288367" y="39163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3796355" y="4508391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6355" y="5298377"/>
            <a:ext cx="287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Maxime</a:t>
            </a:r>
            <a:r>
              <a:rPr lang="en-US" dirty="0" smtClean="0">
                <a:solidFill>
                  <a:srgbClr val="008000"/>
                </a:solidFill>
              </a:rPr>
              <a:t> locale ale </a:t>
            </a:r>
            <a:r>
              <a:rPr lang="en-US" dirty="0" err="1" smtClean="0">
                <a:solidFill>
                  <a:srgbClr val="008000"/>
                </a:solidFill>
              </a:rPr>
              <a:t>funcției</a:t>
            </a:r>
            <a:r>
              <a:rPr lang="en-US" dirty="0" smtClean="0">
                <a:solidFill>
                  <a:srgbClr val="008000"/>
                </a:solidFill>
              </a:rPr>
              <a:t> care </a:t>
            </a:r>
            <a:r>
              <a:rPr lang="en-US" dirty="0" err="1" smtClean="0">
                <a:solidFill>
                  <a:srgbClr val="008000"/>
                </a:solidFill>
              </a:rPr>
              <a:t>calculează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distanța</a:t>
            </a:r>
            <a:r>
              <a:rPr lang="en-US" dirty="0" smtClean="0">
                <a:solidFill>
                  <a:srgbClr val="008000"/>
                </a:solidFill>
              </a:rPr>
              <a:t> Chamfer </a:t>
            </a:r>
            <a:r>
              <a:rPr lang="en-US" dirty="0" err="1" smtClean="0">
                <a:solidFill>
                  <a:srgbClr val="008000"/>
                </a:solidFill>
              </a:rPr>
              <a:t>pentru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fiecare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fereastră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3" y="1976293"/>
            <a:ext cx="5082891" cy="1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44371" y="4931042"/>
            <a:ext cx="2889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|T| * |I|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err="1" smtClean="0"/>
              <a:t>operații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76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C 0.02639 -0.00995 -0.00382 0.00092 0.07327 -0.00301 C 0.0849 -0.0037 0.09653 -0.00648 0.10816 -0.00764 C 0.11928 -0.01273 0.13299 -0.01296 0.14428 -0.01389 C 0.16407 -0.02176 0.19462 -0.01366 0.21632 -0.01065 C 0.21754 -0.01019 0.22084 -0.01019 0.2198 -0.00926 C 0.21789 -0.00764 0.21511 -0.00857 0.21285 -0.00764 C 0.21146 -0.00695 0.2106 -0.00533 0.20938 -0.00463 C 0.20712 -0.00324 0.20244 -0.00139 0.20244 -0.00139 C 0.18421 0.01667 0.17049 0.00532 0.1408 0.00625 C 0.09011 0.00764 0.09063 0.00764 0.04306 0.00949 C 0.01719 0.01736 0.01737 0.01875 -0.01389 0.02037 C -0.02188 0.02361 -0.01146 0.025 -0.00921 0.025 C 0.06754 0.02662 0.22101 0.02801 0.22101 0.02801 C 0.21476 0.03194 0.21303 0.03518 0.20591 0.03727 C 0.20261 0.04028 0.19671 0.04514 0.19306 0.04653 C 0.1908 0.04861 0.18837 0.05069 0.18612 0.05278 C 0.1849 0.05393 0.18264 0.05602 0.18264 0.05602 C 0.10799 0.05255 0.11112 0.05324 -0.00226 0.0544 C -0.01719 0.05139 -0.02292 0.05856 -0.00105 0.05903 C 0.05869 0.05995 0.11823 0.06018 0.17796 0.06065 C 0.19185 0.06111 0.20591 0.06042 0.2198 0.06204 C 0.22084 0.06227 0.21841 0.06412 0.21754 0.06528 C 0.21511 0.06852 0.21129 0.07106 0.20816 0.07292 C 0.2007 0.07731 0.19167 0.08102 0.18386 0.0838 C 0.10122 0.08194 0.08976 0.08102 -0.00105 0.08217 C -0.0066 0.08472 -0.01094 0.08958 -0.00226 0.09305 C 0.00278 0.10023 0.00764 0.10231 0.01511 0.10255 C 0.06251 0.10347 0.10973 0.10347 0.15712 0.10393 C 0.1757 0.10509 0.19566 0.1081 0.21407 0.10255 C 0.2191 0.10301 0.22414 0.10255 0.22917 0.10393 C 0.23039 0.10417 0.22674 0.10463 0.2257 0.10555 C 0.22119 0.10903 0.2191 0.11111 0.21407 0.11319 C 0.20955 0.11736 0.20435 0.12199 0.19896 0.12407 C 0.1908 0.13495 0.17848 0.13426 0.16754 0.13495 C 0.11441 0.13819 0.10643 0.13819 0.05816 0.13958 C 0.03698 0.14167 0.0165 0.14653 -0.00452 0.14884 C 5E-6 0.15555 0.00226 0.15532 0.00938 0.15671 C 0.01858 0.16111 0.02744 0.16204 0.03733 0.16296 C 0.12344 0.17176 0.09271 0.1662 0.25122 0.16759 C 0.23941 0.17824 0.22483 0.18842 0.2106 0.19074 C 0.15782 0.2118 0.06025 0.20116 0.02448 0.20162 C 0.01893 0.20972 0.01129 0.21458 0.00365 0.21875 C -0.00747 0.23287 0.00973 0.21273 -0.00695 0.225 C -0.00869 0.22616 -0.00921 0.22917 -0.01042 0.23102 C -0.01112 0.23217 -0.01372 0.23426 -0.01268 0.23426 C 0.01129 0.23472 0.03542 0.2331 0.05938 0.23264 C 0.06945 0.22801 0.1073 0.22755 0.12223 0.22639 C 0.13369 0.22361 0.14341 0.22616 0.15591 0.22338 C 0.18143 0.22454 0.19115 0.22338 0.21407 0.22338 " pathEditMode="relative" ptsTypes="fffffffffffffffffffffffffffffffffffffffffffffffffA">
                                      <p:cBhvr>
                                        <p:cTn id="18" dur="20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45068" grpId="0" animBg="1"/>
      <p:bldP spid="45068" grpId="1" animBg="1"/>
      <p:bldP spid="12" grpId="0"/>
      <p:bldP spid="10" grpId="0"/>
      <p:bldP spid="4" grpId="0"/>
      <p:bldP spid="17" grpId="0" animBg="1"/>
      <p:bldP spid="19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68850" y="1370012"/>
            <a:ext cx="2954337" cy="2730499"/>
            <a:chOff x="3621" y="1609"/>
            <a:chExt cx="1861" cy="172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621" y="1847"/>
              <a:ext cx="1861" cy="1482"/>
              <a:chOff x="636" y="2339"/>
              <a:chExt cx="1861" cy="1482"/>
            </a:xfrm>
          </p:grpSpPr>
          <p:sp>
            <p:nvSpPr>
              <p:cNvPr id="605189" name="Rectangle 5"/>
              <p:cNvSpPr>
                <a:spLocks noChangeArrowheads="1"/>
              </p:cNvSpPr>
              <p:nvPr/>
            </p:nvSpPr>
            <p:spPr bwMode="auto">
              <a:xfrm>
                <a:off x="65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0" name="Text Box 6"/>
              <p:cNvSpPr txBox="1">
                <a:spLocks noChangeArrowheads="1"/>
              </p:cNvSpPr>
              <p:nvPr/>
            </p:nvSpPr>
            <p:spPr bwMode="auto">
              <a:xfrm>
                <a:off x="66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191" name="Rectangle 7"/>
              <p:cNvSpPr>
                <a:spLocks noChangeArrowheads="1"/>
              </p:cNvSpPr>
              <p:nvPr/>
            </p:nvSpPr>
            <p:spPr bwMode="auto">
              <a:xfrm>
                <a:off x="65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2" name="Text Box 8"/>
              <p:cNvSpPr txBox="1">
                <a:spLocks noChangeArrowheads="1"/>
              </p:cNvSpPr>
              <p:nvPr/>
            </p:nvSpPr>
            <p:spPr bwMode="auto">
              <a:xfrm>
                <a:off x="66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193" name="Rectangle 9"/>
              <p:cNvSpPr>
                <a:spLocks noChangeArrowheads="1"/>
              </p:cNvSpPr>
              <p:nvPr/>
            </p:nvSpPr>
            <p:spPr bwMode="auto">
              <a:xfrm>
                <a:off x="874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4" name="Text Box 10"/>
              <p:cNvSpPr txBox="1">
                <a:spLocks noChangeArrowheads="1"/>
              </p:cNvSpPr>
              <p:nvPr/>
            </p:nvSpPr>
            <p:spPr bwMode="auto">
              <a:xfrm>
                <a:off x="88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195" name="Rectangle 11"/>
              <p:cNvSpPr>
                <a:spLocks noChangeArrowheads="1"/>
              </p:cNvSpPr>
              <p:nvPr/>
            </p:nvSpPr>
            <p:spPr bwMode="auto">
              <a:xfrm>
                <a:off x="874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6" name="Text Box 12"/>
              <p:cNvSpPr txBox="1">
                <a:spLocks noChangeArrowheads="1"/>
              </p:cNvSpPr>
              <p:nvPr/>
            </p:nvSpPr>
            <p:spPr bwMode="auto">
              <a:xfrm>
                <a:off x="88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197" name="Rectangle 13"/>
              <p:cNvSpPr>
                <a:spLocks noChangeArrowheads="1"/>
              </p:cNvSpPr>
              <p:nvPr/>
            </p:nvSpPr>
            <p:spPr bwMode="auto">
              <a:xfrm>
                <a:off x="109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198" name="Text Box 14"/>
              <p:cNvSpPr txBox="1">
                <a:spLocks noChangeArrowheads="1"/>
              </p:cNvSpPr>
              <p:nvPr/>
            </p:nvSpPr>
            <p:spPr bwMode="auto">
              <a:xfrm>
                <a:off x="111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199" name="Rectangle 15"/>
              <p:cNvSpPr>
                <a:spLocks noChangeArrowheads="1"/>
              </p:cNvSpPr>
              <p:nvPr/>
            </p:nvSpPr>
            <p:spPr bwMode="auto">
              <a:xfrm>
                <a:off x="109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0" name="Text Box 16"/>
              <p:cNvSpPr txBox="1">
                <a:spLocks noChangeArrowheads="1"/>
              </p:cNvSpPr>
              <p:nvPr/>
            </p:nvSpPr>
            <p:spPr bwMode="auto">
              <a:xfrm>
                <a:off x="111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01" name="Rectangle 17"/>
              <p:cNvSpPr>
                <a:spLocks noChangeArrowheads="1"/>
              </p:cNvSpPr>
              <p:nvPr/>
            </p:nvSpPr>
            <p:spPr bwMode="auto">
              <a:xfrm>
                <a:off x="65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2" name="Text Box 18"/>
              <p:cNvSpPr txBox="1">
                <a:spLocks noChangeArrowheads="1"/>
              </p:cNvSpPr>
              <p:nvPr/>
            </p:nvSpPr>
            <p:spPr bwMode="auto">
              <a:xfrm>
                <a:off x="66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5</a:t>
                </a:r>
              </a:p>
            </p:txBody>
          </p:sp>
          <p:sp>
            <p:nvSpPr>
              <p:cNvPr id="605203" name="Rectangle 19"/>
              <p:cNvSpPr>
                <a:spLocks noChangeArrowheads="1"/>
              </p:cNvSpPr>
              <p:nvPr/>
            </p:nvSpPr>
            <p:spPr bwMode="auto">
              <a:xfrm>
                <a:off x="87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4" name="Text Box 20"/>
              <p:cNvSpPr txBox="1">
                <a:spLocks noChangeArrowheads="1"/>
              </p:cNvSpPr>
              <p:nvPr/>
            </p:nvSpPr>
            <p:spPr bwMode="auto">
              <a:xfrm>
                <a:off x="88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205" name="Rectangle 21"/>
              <p:cNvSpPr>
                <a:spLocks noChangeArrowheads="1"/>
              </p:cNvSpPr>
              <p:nvPr/>
            </p:nvSpPr>
            <p:spPr bwMode="auto">
              <a:xfrm>
                <a:off x="109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6" name="Text Box 22"/>
              <p:cNvSpPr txBox="1">
                <a:spLocks noChangeArrowheads="1"/>
              </p:cNvSpPr>
              <p:nvPr/>
            </p:nvSpPr>
            <p:spPr bwMode="auto">
              <a:xfrm>
                <a:off x="111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207" name="Rectangle 23"/>
              <p:cNvSpPr>
                <a:spLocks noChangeArrowheads="1"/>
              </p:cNvSpPr>
              <p:nvPr/>
            </p:nvSpPr>
            <p:spPr bwMode="auto">
              <a:xfrm>
                <a:off x="1330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08" name="Text Box 24"/>
              <p:cNvSpPr txBox="1">
                <a:spLocks noChangeArrowheads="1"/>
              </p:cNvSpPr>
              <p:nvPr/>
            </p:nvSpPr>
            <p:spPr bwMode="auto">
              <a:xfrm>
                <a:off x="1344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09" name="Rectangle 25"/>
              <p:cNvSpPr>
                <a:spLocks noChangeArrowheads="1"/>
              </p:cNvSpPr>
              <p:nvPr/>
            </p:nvSpPr>
            <p:spPr bwMode="auto">
              <a:xfrm>
                <a:off x="1330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0" name="Text Box 26"/>
              <p:cNvSpPr txBox="1">
                <a:spLocks noChangeArrowheads="1"/>
              </p:cNvSpPr>
              <p:nvPr/>
            </p:nvSpPr>
            <p:spPr bwMode="auto">
              <a:xfrm>
                <a:off x="1344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11" name="Rectangle 27"/>
              <p:cNvSpPr>
                <a:spLocks noChangeArrowheads="1"/>
              </p:cNvSpPr>
              <p:nvPr/>
            </p:nvSpPr>
            <p:spPr bwMode="auto">
              <a:xfrm>
                <a:off x="1330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2" name="Text Box 28"/>
              <p:cNvSpPr txBox="1">
                <a:spLocks noChangeArrowheads="1"/>
              </p:cNvSpPr>
              <p:nvPr/>
            </p:nvSpPr>
            <p:spPr bwMode="auto">
              <a:xfrm>
                <a:off x="1344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13" name="Rectangle 29"/>
              <p:cNvSpPr>
                <a:spLocks noChangeArrowheads="1"/>
              </p:cNvSpPr>
              <p:nvPr/>
            </p:nvSpPr>
            <p:spPr bwMode="auto">
              <a:xfrm>
                <a:off x="1562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4" name="Text Box 30"/>
              <p:cNvSpPr txBox="1">
                <a:spLocks noChangeArrowheads="1"/>
              </p:cNvSpPr>
              <p:nvPr/>
            </p:nvSpPr>
            <p:spPr bwMode="auto">
              <a:xfrm>
                <a:off x="1576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15" name="Rectangle 31"/>
              <p:cNvSpPr>
                <a:spLocks noChangeArrowheads="1"/>
              </p:cNvSpPr>
              <p:nvPr/>
            </p:nvSpPr>
            <p:spPr bwMode="auto">
              <a:xfrm>
                <a:off x="1562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6" name="Text Box 32"/>
              <p:cNvSpPr txBox="1">
                <a:spLocks noChangeArrowheads="1"/>
              </p:cNvSpPr>
              <p:nvPr/>
            </p:nvSpPr>
            <p:spPr bwMode="auto">
              <a:xfrm>
                <a:off x="1576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17" name="Rectangle 33"/>
              <p:cNvSpPr>
                <a:spLocks noChangeArrowheads="1"/>
              </p:cNvSpPr>
              <p:nvPr/>
            </p:nvSpPr>
            <p:spPr bwMode="auto">
              <a:xfrm>
                <a:off x="1562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18" name="Text Box 34"/>
              <p:cNvSpPr txBox="1">
                <a:spLocks noChangeArrowheads="1"/>
              </p:cNvSpPr>
              <p:nvPr/>
            </p:nvSpPr>
            <p:spPr bwMode="auto">
              <a:xfrm>
                <a:off x="1576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19" name="Rectangle 35"/>
              <p:cNvSpPr>
                <a:spLocks noChangeArrowheads="1"/>
              </p:cNvSpPr>
              <p:nvPr/>
            </p:nvSpPr>
            <p:spPr bwMode="auto">
              <a:xfrm>
                <a:off x="65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0" name="Text Box 36"/>
              <p:cNvSpPr txBox="1">
                <a:spLocks noChangeArrowheads="1"/>
              </p:cNvSpPr>
              <p:nvPr/>
            </p:nvSpPr>
            <p:spPr bwMode="auto">
              <a:xfrm>
                <a:off x="66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21" name="Rectangle 37"/>
              <p:cNvSpPr>
                <a:spLocks noChangeArrowheads="1"/>
              </p:cNvSpPr>
              <p:nvPr/>
            </p:nvSpPr>
            <p:spPr bwMode="auto">
              <a:xfrm>
                <a:off x="874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2" name="Text Box 38"/>
              <p:cNvSpPr txBox="1">
                <a:spLocks noChangeArrowheads="1"/>
              </p:cNvSpPr>
              <p:nvPr/>
            </p:nvSpPr>
            <p:spPr bwMode="auto">
              <a:xfrm>
                <a:off x="88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3" name="Rectangle 39"/>
              <p:cNvSpPr>
                <a:spLocks noChangeArrowheads="1"/>
              </p:cNvSpPr>
              <p:nvPr/>
            </p:nvSpPr>
            <p:spPr bwMode="auto">
              <a:xfrm>
                <a:off x="109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4" name="Text Box 40"/>
              <p:cNvSpPr txBox="1">
                <a:spLocks noChangeArrowheads="1"/>
              </p:cNvSpPr>
              <p:nvPr/>
            </p:nvSpPr>
            <p:spPr bwMode="auto">
              <a:xfrm>
                <a:off x="111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5" name="Rectangle 41"/>
              <p:cNvSpPr>
                <a:spLocks noChangeArrowheads="1"/>
              </p:cNvSpPr>
              <p:nvPr/>
            </p:nvSpPr>
            <p:spPr bwMode="auto">
              <a:xfrm>
                <a:off x="1330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6" name="Text Box 42"/>
              <p:cNvSpPr txBox="1">
                <a:spLocks noChangeArrowheads="1"/>
              </p:cNvSpPr>
              <p:nvPr/>
            </p:nvSpPr>
            <p:spPr bwMode="auto">
              <a:xfrm>
                <a:off x="1344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27" name="Rectangle 43"/>
              <p:cNvSpPr>
                <a:spLocks noChangeArrowheads="1"/>
              </p:cNvSpPr>
              <p:nvPr/>
            </p:nvSpPr>
            <p:spPr bwMode="auto">
              <a:xfrm>
                <a:off x="1562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28" name="Text Box 44"/>
              <p:cNvSpPr txBox="1">
                <a:spLocks noChangeArrowheads="1"/>
              </p:cNvSpPr>
              <p:nvPr/>
            </p:nvSpPr>
            <p:spPr bwMode="auto">
              <a:xfrm>
                <a:off x="1576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29" name="Rectangle 45"/>
              <p:cNvSpPr>
                <a:spLocks noChangeArrowheads="1"/>
              </p:cNvSpPr>
              <p:nvPr/>
            </p:nvSpPr>
            <p:spPr bwMode="auto">
              <a:xfrm>
                <a:off x="65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0" name="Text Box 46"/>
              <p:cNvSpPr txBox="1">
                <a:spLocks noChangeArrowheads="1"/>
              </p:cNvSpPr>
              <p:nvPr/>
            </p:nvSpPr>
            <p:spPr bwMode="auto">
              <a:xfrm>
                <a:off x="66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31" name="Rectangle 47"/>
              <p:cNvSpPr>
                <a:spLocks noChangeArrowheads="1"/>
              </p:cNvSpPr>
              <p:nvPr/>
            </p:nvSpPr>
            <p:spPr bwMode="auto">
              <a:xfrm>
                <a:off x="874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2" name="Text Box 48"/>
              <p:cNvSpPr txBox="1">
                <a:spLocks noChangeArrowheads="1"/>
              </p:cNvSpPr>
              <p:nvPr/>
            </p:nvSpPr>
            <p:spPr bwMode="auto">
              <a:xfrm>
                <a:off x="88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33" name="Rectangle 49"/>
              <p:cNvSpPr>
                <a:spLocks noChangeArrowheads="1"/>
              </p:cNvSpPr>
              <p:nvPr/>
            </p:nvSpPr>
            <p:spPr bwMode="auto">
              <a:xfrm>
                <a:off x="1098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4" name="Text Box 50"/>
              <p:cNvSpPr txBox="1">
                <a:spLocks noChangeArrowheads="1"/>
              </p:cNvSpPr>
              <p:nvPr/>
            </p:nvSpPr>
            <p:spPr bwMode="auto">
              <a:xfrm>
                <a:off x="111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35" name="Rectangle 51"/>
              <p:cNvSpPr>
                <a:spLocks noChangeArrowheads="1"/>
              </p:cNvSpPr>
              <p:nvPr/>
            </p:nvSpPr>
            <p:spPr bwMode="auto">
              <a:xfrm>
                <a:off x="1330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6" name="Text Box 52"/>
              <p:cNvSpPr txBox="1">
                <a:spLocks noChangeArrowheads="1"/>
              </p:cNvSpPr>
              <p:nvPr/>
            </p:nvSpPr>
            <p:spPr bwMode="auto">
              <a:xfrm>
                <a:off x="1344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37" name="Rectangle 53"/>
              <p:cNvSpPr>
                <a:spLocks noChangeArrowheads="1"/>
              </p:cNvSpPr>
              <p:nvPr/>
            </p:nvSpPr>
            <p:spPr bwMode="auto">
              <a:xfrm>
                <a:off x="1562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38" name="Text Box 54"/>
              <p:cNvSpPr txBox="1">
                <a:spLocks noChangeArrowheads="1"/>
              </p:cNvSpPr>
              <p:nvPr/>
            </p:nvSpPr>
            <p:spPr bwMode="auto">
              <a:xfrm>
                <a:off x="1576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39" name="Rectangle 55"/>
              <p:cNvSpPr>
                <a:spLocks noChangeArrowheads="1"/>
              </p:cNvSpPr>
              <p:nvPr/>
            </p:nvSpPr>
            <p:spPr bwMode="auto">
              <a:xfrm>
                <a:off x="1794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0" name="Text Box 56"/>
              <p:cNvSpPr txBox="1">
                <a:spLocks noChangeArrowheads="1"/>
              </p:cNvSpPr>
              <p:nvPr/>
            </p:nvSpPr>
            <p:spPr bwMode="auto">
              <a:xfrm>
                <a:off x="1808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41" name="Rectangle 57"/>
              <p:cNvSpPr>
                <a:spLocks noChangeArrowheads="1"/>
              </p:cNvSpPr>
              <p:nvPr/>
            </p:nvSpPr>
            <p:spPr bwMode="auto">
              <a:xfrm>
                <a:off x="1794" y="3080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2" name="Text Box 58"/>
              <p:cNvSpPr txBox="1">
                <a:spLocks noChangeArrowheads="1"/>
              </p:cNvSpPr>
              <p:nvPr/>
            </p:nvSpPr>
            <p:spPr bwMode="auto">
              <a:xfrm>
                <a:off x="1808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3" name="Rectangle 59"/>
              <p:cNvSpPr>
                <a:spLocks noChangeArrowheads="1"/>
              </p:cNvSpPr>
              <p:nvPr/>
            </p:nvSpPr>
            <p:spPr bwMode="auto">
              <a:xfrm>
                <a:off x="1794" y="3256"/>
                <a:ext cx="237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4" name="Text Box 60"/>
              <p:cNvSpPr txBox="1">
                <a:spLocks noChangeArrowheads="1"/>
              </p:cNvSpPr>
              <p:nvPr/>
            </p:nvSpPr>
            <p:spPr bwMode="auto">
              <a:xfrm>
                <a:off x="1808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5" name="Rectangle 61"/>
              <p:cNvSpPr>
                <a:spLocks noChangeArrowheads="1"/>
              </p:cNvSpPr>
              <p:nvPr/>
            </p:nvSpPr>
            <p:spPr bwMode="auto">
              <a:xfrm>
                <a:off x="1794" y="3432"/>
                <a:ext cx="238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6" name="Text Box 62"/>
              <p:cNvSpPr txBox="1">
                <a:spLocks noChangeArrowheads="1"/>
              </p:cNvSpPr>
              <p:nvPr/>
            </p:nvSpPr>
            <p:spPr bwMode="auto">
              <a:xfrm>
                <a:off x="1808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47" name="Rectangle 63"/>
              <p:cNvSpPr>
                <a:spLocks noChangeArrowheads="1"/>
              </p:cNvSpPr>
              <p:nvPr/>
            </p:nvSpPr>
            <p:spPr bwMode="auto">
              <a:xfrm>
                <a:off x="1794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48" name="Text Box 64"/>
              <p:cNvSpPr txBox="1">
                <a:spLocks noChangeArrowheads="1"/>
              </p:cNvSpPr>
              <p:nvPr/>
            </p:nvSpPr>
            <p:spPr bwMode="auto">
              <a:xfrm>
                <a:off x="1808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49" name="Rectangle 65"/>
              <p:cNvSpPr>
                <a:spLocks noChangeArrowheads="1"/>
              </p:cNvSpPr>
              <p:nvPr/>
            </p:nvSpPr>
            <p:spPr bwMode="auto">
              <a:xfrm>
                <a:off x="1794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0" name="Text Box 66"/>
              <p:cNvSpPr txBox="1">
                <a:spLocks noChangeArrowheads="1"/>
              </p:cNvSpPr>
              <p:nvPr/>
            </p:nvSpPr>
            <p:spPr bwMode="auto">
              <a:xfrm>
                <a:off x="180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51" name="Rectangle 67"/>
              <p:cNvSpPr>
                <a:spLocks noChangeArrowheads="1"/>
              </p:cNvSpPr>
              <p:nvPr/>
            </p:nvSpPr>
            <p:spPr bwMode="auto">
              <a:xfrm>
                <a:off x="1562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2" name="Text Box 68"/>
              <p:cNvSpPr txBox="1">
                <a:spLocks noChangeArrowheads="1"/>
              </p:cNvSpPr>
              <p:nvPr/>
            </p:nvSpPr>
            <p:spPr bwMode="auto">
              <a:xfrm>
                <a:off x="1576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53" name="Rectangle 69"/>
              <p:cNvSpPr>
                <a:spLocks noChangeArrowheads="1"/>
              </p:cNvSpPr>
              <p:nvPr/>
            </p:nvSpPr>
            <p:spPr bwMode="auto">
              <a:xfrm>
                <a:off x="133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4" name="Text Box 70"/>
              <p:cNvSpPr txBox="1">
                <a:spLocks noChangeArrowheads="1"/>
              </p:cNvSpPr>
              <p:nvPr/>
            </p:nvSpPr>
            <p:spPr bwMode="auto">
              <a:xfrm>
                <a:off x="134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55" name="Rectangle 71"/>
              <p:cNvSpPr>
                <a:spLocks noChangeArrowheads="1"/>
              </p:cNvSpPr>
              <p:nvPr/>
            </p:nvSpPr>
            <p:spPr bwMode="auto">
              <a:xfrm>
                <a:off x="1098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6" name="Text Box 72"/>
              <p:cNvSpPr txBox="1">
                <a:spLocks noChangeArrowheads="1"/>
              </p:cNvSpPr>
              <p:nvPr/>
            </p:nvSpPr>
            <p:spPr bwMode="auto">
              <a:xfrm>
                <a:off x="111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57" name="Rectangle 73"/>
              <p:cNvSpPr>
                <a:spLocks noChangeArrowheads="1"/>
              </p:cNvSpPr>
              <p:nvPr/>
            </p:nvSpPr>
            <p:spPr bwMode="auto">
              <a:xfrm>
                <a:off x="874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58" name="Text Box 74"/>
              <p:cNvSpPr txBox="1">
                <a:spLocks noChangeArrowheads="1"/>
              </p:cNvSpPr>
              <p:nvPr/>
            </p:nvSpPr>
            <p:spPr bwMode="auto">
              <a:xfrm>
                <a:off x="888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59" name="Rectangle 75"/>
              <p:cNvSpPr>
                <a:spLocks noChangeArrowheads="1"/>
              </p:cNvSpPr>
              <p:nvPr/>
            </p:nvSpPr>
            <p:spPr bwMode="auto">
              <a:xfrm>
                <a:off x="650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0" name="Text Box 76"/>
              <p:cNvSpPr txBox="1">
                <a:spLocks noChangeArrowheads="1"/>
              </p:cNvSpPr>
              <p:nvPr/>
            </p:nvSpPr>
            <p:spPr bwMode="auto">
              <a:xfrm>
                <a:off x="664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1" name="Rectangle 77"/>
              <p:cNvSpPr>
                <a:spLocks noChangeArrowheads="1"/>
              </p:cNvSpPr>
              <p:nvPr/>
            </p:nvSpPr>
            <p:spPr bwMode="auto">
              <a:xfrm>
                <a:off x="65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2" name="Text Box 78"/>
              <p:cNvSpPr txBox="1">
                <a:spLocks noChangeArrowheads="1"/>
              </p:cNvSpPr>
              <p:nvPr/>
            </p:nvSpPr>
            <p:spPr bwMode="auto">
              <a:xfrm>
                <a:off x="66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3" name="Rectangle 79"/>
              <p:cNvSpPr>
                <a:spLocks noChangeArrowheads="1"/>
              </p:cNvSpPr>
              <p:nvPr/>
            </p:nvSpPr>
            <p:spPr bwMode="auto">
              <a:xfrm>
                <a:off x="874" y="2552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4" name="Text Box 80"/>
              <p:cNvSpPr txBox="1">
                <a:spLocks noChangeArrowheads="1"/>
              </p:cNvSpPr>
              <p:nvPr/>
            </p:nvSpPr>
            <p:spPr bwMode="auto">
              <a:xfrm>
                <a:off x="88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65" name="Rectangle 81"/>
              <p:cNvSpPr>
                <a:spLocks noChangeArrowheads="1"/>
              </p:cNvSpPr>
              <p:nvPr/>
            </p:nvSpPr>
            <p:spPr bwMode="auto">
              <a:xfrm>
                <a:off x="109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6" name="Text Box 82"/>
              <p:cNvSpPr txBox="1">
                <a:spLocks noChangeArrowheads="1"/>
              </p:cNvSpPr>
              <p:nvPr/>
            </p:nvSpPr>
            <p:spPr bwMode="auto">
              <a:xfrm>
                <a:off x="111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67" name="Rectangle 83"/>
              <p:cNvSpPr>
                <a:spLocks noChangeArrowheads="1"/>
              </p:cNvSpPr>
              <p:nvPr/>
            </p:nvSpPr>
            <p:spPr bwMode="auto">
              <a:xfrm>
                <a:off x="1330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68" name="Text Box 84"/>
              <p:cNvSpPr txBox="1">
                <a:spLocks noChangeArrowheads="1"/>
              </p:cNvSpPr>
              <p:nvPr/>
            </p:nvSpPr>
            <p:spPr bwMode="auto">
              <a:xfrm>
                <a:off x="1344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69" name="Rectangle 85"/>
              <p:cNvSpPr>
                <a:spLocks noChangeArrowheads="1"/>
              </p:cNvSpPr>
              <p:nvPr/>
            </p:nvSpPr>
            <p:spPr bwMode="auto">
              <a:xfrm>
                <a:off x="1562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0" name="Text Box 86"/>
              <p:cNvSpPr txBox="1">
                <a:spLocks noChangeArrowheads="1"/>
              </p:cNvSpPr>
              <p:nvPr/>
            </p:nvSpPr>
            <p:spPr bwMode="auto">
              <a:xfrm>
                <a:off x="1576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71" name="Rectangle 87"/>
              <p:cNvSpPr>
                <a:spLocks noChangeArrowheads="1"/>
              </p:cNvSpPr>
              <p:nvPr/>
            </p:nvSpPr>
            <p:spPr bwMode="auto">
              <a:xfrm>
                <a:off x="1794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2" name="Text Box 88"/>
              <p:cNvSpPr txBox="1">
                <a:spLocks noChangeArrowheads="1"/>
              </p:cNvSpPr>
              <p:nvPr/>
            </p:nvSpPr>
            <p:spPr bwMode="auto">
              <a:xfrm>
                <a:off x="1808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273" name="Rectangle 89"/>
              <p:cNvSpPr>
                <a:spLocks noChangeArrowheads="1"/>
              </p:cNvSpPr>
              <p:nvPr/>
            </p:nvSpPr>
            <p:spPr bwMode="auto">
              <a:xfrm>
                <a:off x="2026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4" name="Text Box 90"/>
              <p:cNvSpPr txBox="1">
                <a:spLocks noChangeArrowheads="1"/>
              </p:cNvSpPr>
              <p:nvPr/>
            </p:nvSpPr>
            <p:spPr bwMode="auto">
              <a:xfrm>
                <a:off x="2040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75" name="Rectangle 91"/>
              <p:cNvSpPr>
                <a:spLocks noChangeArrowheads="1"/>
              </p:cNvSpPr>
              <p:nvPr/>
            </p:nvSpPr>
            <p:spPr bwMode="auto">
              <a:xfrm>
                <a:off x="2026" y="272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6" name="Text Box 92"/>
              <p:cNvSpPr txBox="1">
                <a:spLocks noChangeArrowheads="1"/>
              </p:cNvSpPr>
              <p:nvPr/>
            </p:nvSpPr>
            <p:spPr bwMode="auto">
              <a:xfrm>
                <a:off x="2040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77" name="Rectangle 93"/>
              <p:cNvSpPr>
                <a:spLocks noChangeArrowheads="1"/>
              </p:cNvSpPr>
              <p:nvPr/>
            </p:nvSpPr>
            <p:spPr bwMode="auto">
              <a:xfrm>
                <a:off x="2026" y="2904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78" name="Text Box 94"/>
              <p:cNvSpPr txBox="1">
                <a:spLocks noChangeArrowheads="1"/>
              </p:cNvSpPr>
              <p:nvPr/>
            </p:nvSpPr>
            <p:spPr bwMode="auto">
              <a:xfrm>
                <a:off x="2040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79" name="Rectangle 95"/>
              <p:cNvSpPr>
                <a:spLocks noChangeArrowheads="1"/>
              </p:cNvSpPr>
              <p:nvPr/>
            </p:nvSpPr>
            <p:spPr bwMode="auto">
              <a:xfrm>
                <a:off x="2026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0" name="Text Box 96"/>
              <p:cNvSpPr txBox="1">
                <a:spLocks noChangeArrowheads="1"/>
              </p:cNvSpPr>
              <p:nvPr/>
            </p:nvSpPr>
            <p:spPr bwMode="auto">
              <a:xfrm>
                <a:off x="2040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1" name="Rectangle 97"/>
              <p:cNvSpPr>
                <a:spLocks noChangeArrowheads="1"/>
              </p:cNvSpPr>
              <p:nvPr/>
            </p:nvSpPr>
            <p:spPr bwMode="auto">
              <a:xfrm>
                <a:off x="2026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2" name="Text Box 98"/>
              <p:cNvSpPr txBox="1">
                <a:spLocks noChangeArrowheads="1"/>
              </p:cNvSpPr>
              <p:nvPr/>
            </p:nvSpPr>
            <p:spPr bwMode="auto">
              <a:xfrm>
                <a:off x="2040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3" name="Rectangle 99"/>
              <p:cNvSpPr>
                <a:spLocks noChangeArrowheads="1"/>
              </p:cNvSpPr>
              <p:nvPr/>
            </p:nvSpPr>
            <p:spPr bwMode="auto">
              <a:xfrm>
                <a:off x="2026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4" name="Text Box 100"/>
              <p:cNvSpPr txBox="1">
                <a:spLocks noChangeArrowheads="1"/>
              </p:cNvSpPr>
              <p:nvPr/>
            </p:nvSpPr>
            <p:spPr bwMode="auto">
              <a:xfrm>
                <a:off x="2040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5" name="Rectangle 101"/>
              <p:cNvSpPr>
                <a:spLocks noChangeArrowheads="1"/>
              </p:cNvSpPr>
              <p:nvPr/>
            </p:nvSpPr>
            <p:spPr bwMode="auto">
              <a:xfrm>
                <a:off x="2026" y="360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6" name="Text Box 102"/>
              <p:cNvSpPr txBox="1">
                <a:spLocks noChangeArrowheads="1"/>
              </p:cNvSpPr>
              <p:nvPr/>
            </p:nvSpPr>
            <p:spPr bwMode="auto">
              <a:xfrm>
                <a:off x="2040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87" name="Rectangle 103"/>
              <p:cNvSpPr>
                <a:spLocks noChangeArrowheads="1"/>
              </p:cNvSpPr>
              <p:nvPr/>
            </p:nvSpPr>
            <p:spPr bwMode="auto">
              <a:xfrm>
                <a:off x="2258" y="3608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88" name="Text Box 104"/>
              <p:cNvSpPr txBox="1">
                <a:spLocks noChangeArrowheads="1"/>
              </p:cNvSpPr>
              <p:nvPr/>
            </p:nvSpPr>
            <p:spPr bwMode="auto">
              <a:xfrm>
                <a:off x="2272" y="357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89" name="Rectangle 105"/>
              <p:cNvSpPr>
                <a:spLocks noChangeArrowheads="1"/>
              </p:cNvSpPr>
              <p:nvPr/>
            </p:nvSpPr>
            <p:spPr bwMode="auto">
              <a:xfrm>
                <a:off x="2258" y="343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0" name="Text Box 106"/>
              <p:cNvSpPr txBox="1">
                <a:spLocks noChangeArrowheads="1"/>
              </p:cNvSpPr>
              <p:nvPr/>
            </p:nvSpPr>
            <p:spPr bwMode="auto">
              <a:xfrm>
                <a:off x="2272" y="339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91" name="Rectangle 107"/>
              <p:cNvSpPr>
                <a:spLocks noChangeArrowheads="1"/>
              </p:cNvSpPr>
              <p:nvPr/>
            </p:nvSpPr>
            <p:spPr bwMode="auto">
              <a:xfrm>
                <a:off x="65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2" name="Text Box 108"/>
              <p:cNvSpPr txBox="1">
                <a:spLocks noChangeArrowheads="1"/>
              </p:cNvSpPr>
              <p:nvPr/>
            </p:nvSpPr>
            <p:spPr bwMode="auto">
              <a:xfrm>
                <a:off x="66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93" name="Rectangle 109"/>
              <p:cNvSpPr>
                <a:spLocks noChangeArrowheads="1"/>
              </p:cNvSpPr>
              <p:nvPr/>
            </p:nvSpPr>
            <p:spPr bwMode="auto">
              <a:xfrm>
                <a:off x="874" y="2376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4" name="Text Box 110"/>
              <p:cNvSpPr txBox="1">
                <a:spLocks noChangeArrowheads="1"/>
              </p:cNvSpPr>
              <p:nvPr/>
            </p:nvSpPr>
            <p:spPr bwMode="auto">
              <a:xfrm>
                <a:off x="88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295" name="Rectangle 111"/>
              <p:cNvSpPr>
                <a:spLocks noChangeArrowheads="1"/>
              </p:cNvSpPr>
              <p:nvPr/>
            </p:nvSpPr>
            <p:spPr bwMode="auto">
              <a:xfrm>
                <a:off x="109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6" name="Text Box 112"/>
              <p:cNvSpPr txBox="1">
                <a:spLocks noChangeArrowheads="1"/>
              </p:cNvSpPr>
              <p:nvPr/>
            </p:nvSpPr>
            <p:spPr bwMode="auto">
              <a:xfrm>
                <a:off x="111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297" name="Rectangle 113"/>
              <p:cNvSpPr>
                <a:spLocks noChangeArrowheads="1"/>
              </p:cNvSpPr>
              <p:nvPr/>
            </p:nvSpPr>
            <p:spPr bwMode="auto">
              <a:xfrm>
                <a:off x="1330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298" name="Text Box 114"/>
              <p:cNvSpPr txBox="1">
                <a:spLocks noChangeArrowheads="1"/>
              </p:cNvSpPr>
              <p:nvPr/>
            </p:nvSpPr>
            <p:spPr bwMode="auto">
              <a:xfrm>
                <a:off x="1344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299" name="Rectangle 115"/>
              <p:cNvSpPr>
                <a:spLocks noChangeArrowheads="1"/>
              </p:cNvSpPr>
              <p:nvPr/>
            </p:nvSpPr>
            <p:spPr bwMode="auto">
              <a:xfrm>
                <a:off x="1562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0" name="Text Box 116"/>
              <p:cNvSpPr txBox="1">
                <a:spLocks noChangeArrowheads="1"/>
              </p:cNvSpPr>
              <p:nvPr/>
            </p:nvSpPr>
            <p:spPr bwMode="auto">
              <a:xfrm>
                <a:off x="1576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301" name="Rectangle 117"/>
              <p:cNvSpPr>
                <a:spLocks noChangeArrowheads="1"/>
              </p:cNvSpPr>
              <p:nvPr/>
            </p:nvSpPr>
            <p:spPr bwMode="auto">
              <a:xfrm>
                <a:off x="1794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2" name="Text Box 118"/>
              <p:cNvSpPr txBox="1">
                <a:spLocks noChangeArrowheads="1"/>
              </p:cNvSpPr>
              <p:nvPr/>
            </p:nvSpPr>
            <p:spPr bwMode="auto">
              <a:xfrm>
                <a:off x="1808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4</a:t>
                </a:r>
              </a:p>
            </p:txBody>
          </p:sp>
          <p:sp>
            <p:nvSpPr>
              <p:cNvPr id="605303" name="Rectangle 119"/>
              <p:cNvSpPr>
                <a:spLocks noChangeArrowheads="1"/>
              </p:cNvSpPr>
              <p:nvPr/>
            </p:nvSpPr>
            <p:spPr bwMode="auto">
              <a:xfrm>
                <a:off x="2026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4" name="Text Box 120"/>
              <p:cNvSpPr txBox="1">
                <a:spLocks noChangeArrowheads="1"/>
              </p:cNvSpPr>
              <p:nvPr/>
            </p:nvSpPr>
            <p:spPr bwMode="auto">
              <a:xfrm>
                <a:off x="2040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605305" name="Rectangle 121"/>
              <p:cNvSpPr>
                <a:spLocks noChangeArrowheads="1"/>
              </p:cNvSpPr>
              <p:nvPr/>
            </p:nvSpPr>
            <p:spPr bwMode="auto">
              <a:xfrm>
                <a:off x="2258" y="237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6" name="Text Box 122"/>
              <p:cNvSpPr txBox="1">
                <a:spLocks noChangeArrowheads="1"/>
              </p:cNvSpPr>
              <p:nvPr/>
            </p:nvSpPr>
            <p:spPr bwMode="auto">
              <a:xfrm>
                <a:off x="2272" y="233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07" name="Rectangle 123"/>
              <p:cNvSpPr>
                <a:spLocks noChangeArrowheads="1"/>
              </p:cNvSpPr>
              <p:nvPr/>
            </p:nvSpPr>
            <p:spPr bwMode="auto">
              <a:xfrm>
                <a:off x="2258" y="2552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08" name="Text Box 124"/>
              <p:cNvSpPr txBox="1">
                <a:spLocks noChangeArrowheads="1"/>
              </p:cNvSpPr>
              <p:nvPr/>
            </p:nvSpPr>
            <p:spPr bwMode="auto">
              <a:xfrm>
                <a:off x="2272" y="2515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309" name="Rectangle 125"/>
              <p:cNvSpPr>
                <a:spLocks noChangeArrowheads="1"/>
              </p:cNvSpPr>
              <p:nvPr/>
            </p:nvSpPr>
            <p:spPr bwMode="auto">
              <a:xfrm>
                <a:off x="2258" y="2728"/>
                <a:ext cx="230" cy="178"/>
              </a:xfrm>
              <a:prstGeom prst="rect">
                <a:avLst/>
              </a:prstGeom>
              <a:solidFill>
                <a:srgbClr val="C0C0C0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0" name="Text Box 126"/>
              <p:cNvSpPr txBox="1">
                <a:spLocks noChangeArrowheads="1"/>
              </p:cNvSpPr>
              <p:nvPr/>
            </p:nvSpPr>
            <p:spPr bwMode="auto">
              <a:xfrm>
                <a:off x="2272" y="2691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05311" name="Rectangle 127"/>
              <p:cNvSpPr>
                <a:spLocks noChangeArrowheads="1"/>
              </p:cNvSpPr>
              <p:nvPr/>
            </p:nvSpPr>
            <p:spPr bwMode="auto">
              <a:xfrm>
                <a:off x="2258" y="2904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2" name="Text Box 128"/>
              <p:cNvSpPr txBox="1">
                <a:spLocks noChangeArrowheads="1"/>
              </p:cNvSpPr>
              <p:nvPr/>
            </p:nvSpPr>
            <p:spPr bwMode="auto">
              <a:xfrm>
                <a:off x="2272" y="2867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5313" name="Rectangle 129"/>
              <p:cNvSpPr>
                <a:spLocks noChangeArrowheads="1"/>
              </p:cNvSpPr>
              <p:nvPr/>
            </p:nvSpPr>
            <p:spPr bwMode="auto">
              <a:xfrm>
                <a:off x="2258" y="3080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4" name="Text Box 130"/>
              <p:cNvSpPr txBox="1">
                <a:spLocks noChangeArrowheads="1"/>
              </p:cNvSpPr>
              <p:nvPr/>
            </p:nvSpPr>
            <p:spPr bwMode="auto">
              <a:xfrm>
                <a:off x="2272" y="3043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15" name="Rectangle 131"/>
              <p:cNvSpPr>
                <a:spLocks noChangeArrowheads="1"/>
              </p:cNvSpPr>
              <p:nvPr/>
            </p:nvSpPr>
            <p:spPr bwMode="auto">
              <a:xfrm>
                <a:off x="2258" y="3256"/>
                <a:ext cx="230" cy="17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6" name="Text Box 132"/>
              <p:cNvSpPr txBox="1">
                <a:spLocks noChangeArrowheads="1"/>
              </p:cNvSpPr>
              <p:nvPr/>
            </p:nvSpPr>
            <p:spPr bwMode="auto">
              <a:xfrm>
                <a:off x="2272" y="3219"/>
                <a:ext cx="20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/>
                <a:r>
                  <a:rPr lang="en-US" sz="2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605317" name="Rectangle 133"/>
              <p:cNvSpPr>
                <a:spLocks noChangeArrowheads="1"/>
              </p:cNvSpPr>
              <p:nvPr/>
            </p:nvSpPr>
            <p:spPr bwMode="auto">
              <a:xfrm>
                <a:off x="638" y="2370"/>
                <a:ext cx="1852" cy="141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8" name="Line 134"/>
              <p:cNvSpPr>
                <a:spLocks noChangeShapeType="1"/>
              </p:cNvSpPr>
              <p:nvPr/>
            </p:nvSpPr>
            <p:spPr bwMode="auto">
              <a:xfrm>
                <a:off x="870" y="237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19" name="Line 135"/>
              <p:cNvSpPr>
                <a:spLocks noChangeShapeType="1"/>
              </p:cNvSpPr>
              <p:nvPr/>
            </p:nvSpPr>
            <p:spPr bwMode="auto">
              <a:xfrm>
                <a:off x="1101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0" name="Line 136"/>
              <p:cNvSpPr>
                <a:spLocks noChangeShapeType="1"/>
              </p:cNvSpPr>
              <p:nvPr/>
            </p:nvSpPr>
            <p:spPr bwMode="auto">
              <a:xfrm>
                <a:off x="1325" y="2368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1" name="Line 137"/>
              <p:cNvSpPr>
                <a:spLocks noChangeShapeType="1"/>
              </p:cNvSpPr>
              <p:nvPr/>
            </p:nvSpPr>
            <p:spPr bwMode="auto">
              <a:xfrm>
                <a:off x="1556" y="2374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2" name="Line 138"/>
              <p:cNvSpPr>
                <a:spLocks noChangeShapeType="1"/>
              </p:cNvSpPr>
              <p:nvPr/>
            </p:nvSpPr>
            <p:spPr bwMode="auto">
              <a:xfrm>
                <a:off x="1795" y="2379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3" name="Line 139"/>
              <p:cNvSpPr>
                <a:spLocks noChangeShapeType="1"/>
              </p:cNvSpPr>
              <p:nvPr/>
            </p:nvSpPr>
            <p:spPr bwMode="auto">
              <a:xfrm>
                <a:off x="2026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4" name="Line 140"/>
              <p:cNvSpPr>
                <a:spLocks noChangeShapeType="1"/>
              </p:cNvSpPr>
              <p:nvPr/>
            </p:nvSpPr>
            <p:spPr bwMode="auto">
              <a:xfrm>
                <a:off x="2257" y="2377"/>
                <a:ext cx="0" cy="140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5" name="Line 141"/>
              <p:cNvSpPr>
                <a:spLocks noChangeShapeType="1"/>
              </p:cNvSpPr>
              <p:nvPr/>
            </p:nvSpPr>
            <p:spPr bwMode="auto">
              <a:xfrm>
                <a:off x="638" y="2550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6" name="Line 142"/>
              <p:cNvSpPr>
                <a:spLocks noChangeShapeType="1"/>
              </p:cNvSpPr>
              <p:nvPr/>
            </p:nvSpPr>
            <p:spPr bwMode="auto">
              <a:xfrm>
                <a:off x="639" y="272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7" name="Line 143"/>
              <p:cNvSpPr>
                <a:spLocks noChangeShapeType="1"/>
              </p:cNvSpPr>
              <p:nvPr/>
            </p:nvSpPr>
            <p:spPr bwMode="auto">
              <a:xfrm>
                <a:off x="641" y="2899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8" name="Line 144"/>
              <p:cNvSpPr>
                <a:spLocks noChangeShapeType="1"/>
              </p:cNvSpPr>
              <p:nvPr/>
            </p:nvSpPr>
            <p:spPr bwMode="auto">
              <a:xfrm>
                <a:off x="636" y="3078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29" name="Line 145"/>
              <p:cNvSpPr>
                <a:spLocks noChangeShapeType="1"/>
              </p:cNvSpPr>
              <p:nvPr/>
            </p:nvSpPr>
            <p:spPr bwMode="auto">
              <a:xfrm>
                <a:off x="637" y="326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30" name="Line 146"/>
              <p:cNvSpPr>
                <a:spLocks noChangeShapeType="1"/>
              </p:cNvSpPr>
              <p:nvPr/>
            </p:nvSpPr>
            <p:spPr bwMode="auto">
              <a:xfrm>
                <a:off x="645" y="3427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331" name="Line 147"/>
              <p:cNvSpPr>
                <a:spLocks noChangeShapeType="1"/>
              </p:cNvSpPr>
              <p:nvPr/>
            </p:nvSpPr>
            <p:spPr bwMode="auto">
              <a:xfrm>
                <a:off x="640" y="3606"/>
                <a:ext cx="18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5332" name="Text Box 148"/>
            <p:cNvSpPr txBox="1">
              <a:spLocks noChangeArrowheads="1"/>
            </p:cNvSpPr>
            <p:nvPr/>
          </p:nvSpPr>
          <p:spPr bwMode="auto">
            <a:xfrm>
              <a:off x="3846" y="1609"/>
              <a:ext cx="1605" cy="2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0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Transformata</a:t>
              </a:r>
              <a:r>
                <a:rPr lang="en-US" sz="2000" i="1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US" sz="20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Distanță</a:t>
              </a:r>
              <a:r>
                <a:rPr lang="en-US" sz="2000" dirty="0" smtClean="0">
                  <a:solidFill>
                    <a:srgbClr val="000000"/>
                  </a:solidFill>
                  <a:latin typeface="Times New Roman" pitchFamily="18" charset="0"/>
                </a:rPr>
                <a:t>  </a:t>
              </a:r>
              <a:endParaRPr lang="en-US" sz="28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149"/>
          <p:cNvGrpSpPr>
            <a:grpSpLocks/>
          </p:cNvGrpSpPr>
          <p:nvPr/>
        </p:nvGrpSpPr>
        <p:grpSpPr bwMode="auto">
          <a:xfrm>
            <a:off x="922337" y="1755775"/>
            <a:ext cx="2954338" cy="2352675"/>
            <a:chOff x="636" y="2339"/>
            <a:chExt cx="1861" cy="1482"/>
          </a:xfrm>
        </p:grpSpPr>
        <p:sp>
          <p:nvSpPr>
            <p:cNvPr id="605334" name="Rectangle 150"/>
            <p:cNvSpPr>
              <a:spLocks noChangeArrowheads="1"/>
            </p:cNvSpPr>
            <p:nvPr/>
          </p:nvSpPr>
          <p:spPr bwMode="auto">
            <a:xfrm>
              <a:off x="65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5" name="Text Box 151"/>
            <p:cNvSpPr txBox="1">
              <a:spLocks noChangeArrowheads="1"/>
            </p:cNvSpPr>
            <p:nvPr/>
          </p:nvSpPr>
          <p:spPr bwMode="auto">
            <a:xfrm>
              <a:off x="66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36" name="Rectangle 152"/>
            <p:cNvSpPr>
              <a:spLocks noChangeArrowheads="1"/>
            </p:cNvSpPr>
            <p:nvPr/>
          </p:nvSpPr>
          <p:spPr bwMode="auto">
            <a:xfrm>
              <a:off x="65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7" name="Text Box 153"/>
            <p:cNvSpPr txBox="1">
              <a:spLocks noChangeArrowheads="1"/>
            </p:cNvSpPr>
            <p:nvPr/>
          </p:nvSpPr>
          <p:spPr bwMode="auto">
            <a:xfrm>
              <a:off x="66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38" name="Rectangle 154"/>
            <p:cNvSpPr>
              <a:spLocks noChangeArrowheads="1"/>
            </p:cNvSpPr>
            <p:nvPr/>
          </p:nvSpPr>
          <p:spPr bwMode="auto">
            <a:xfrm>
              <a:off x="874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39" name="Text Box 155"/>
            <p:cNvSpPr txBox="1">
              <a:spLocks noChangeArrowheads="1"/>
            </p:cNvSpPr>
            <p:nvPr/>
          </p:nvSpPr>
          <p:spPr bwMode="auto">
            <a:xfrm>
              <a:off x="888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0" name="Rectangle 156"/>
            <p:cNvSpPr>
              <a:spLocks noChangeArrowheads="1"/>
            </p:cNvSpPr>
            <p:nvPr/>
          </p:nvSpPr>
          <p:spPr bwMode="auto">
            <a:xfrm>
              <a:off x="874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1" name="Text Box 157"/>
            <p:cNvSpPr txBox="1">
              <a:spLocks noChangeArrowheads="1"/>
            </p:cNvSpPr>
            <p:nvPr/>
          </p:nvSpPr>
          <p:spPr bwMode="auto">
            <a:xfrm>
              <a:off x="888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2" name="Rectangle 158"/>
            <p:cNvSpPr>
              <a:spLocks noChangeArrowheads="1"/>
            </p:cNvSpPr>
            <p:nvPr/>
          </p:nvSpPr>
          <p:spPr bwMode="auto">
            <a:xfrm>
              <a:off x="109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3" name="Text Box 159"/>
            <p:cNvSpPr txBox="1">
              <a:spLocks noChangeArrowheads="1"/>
            </p:cNvSpPr>
            <p:nvPr/>
          </p:nvSpPr>
          <p:spPr bwMode="auto">
            <a:xfrm>
              <a:off x="111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4" name="Rectangle 160"/>
            <p:cNvSpPr>
              <a:spLocks noChangeArrowheads="1"/>
            </p:cNvSpPr>
            <p:nvPr/>
          </p:nvSpPr>
          <p:spPr bwMode="auto">
            <a:xfrm>
              <a:off x="109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5" name="Text Box 161"/>
            <p:cNvSpPr txBox="1">
              <a:spLocks noChangeArrowheads="1"/>
            </p:cNvSpPr>
            <p:nvPr/>
          </p:nvSpPr>
          <p:spPr bwMode="auto">
            <a:xfrm>
              <a:off x="111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6" name="Rectangle 162"/>
            <p:cNvSpPr>
              <a:spLocks noChangeArrowheads="1"/>
            </p:cNvSpPr>
            <p:nvPr/>
          </p:nvSpPr>
          <p:spPr bwMode="auto">
            <a:xfrm>
              <a:off x="65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7" name="Text Box 163"/>
            <p:cNvSpPr txBox="1">
              <a:spLocks noChangeArrowheads="1"/>
            </p:cNvSpPr>
            <p:nvPr/>
          </p:nvSpPr>
          <p:spPr bwMode="auto">
            <a:xfrm>
              <a:off x="66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48" name="Rectangle 164"/>
            <p:cNvSpPr>
              <a:spLocks noChangeArrowheads="1"/>
            </p:cNvSpPr>
            <p:nvPr/>
          </p:nvSpPr>
          <p:spPr bwMode="auto">
            <a:xfrm>
              <a:off x="87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49" name="Text Box 165"/>
            <p:cNvSpPr txBox="1">
              <a:spLocks noChangeArrowheads="1"/>
            </p:cNvSpPr>
            <p:nvPr/>
          </p:nvSpPr>
          <p:spPr bwMode="auto">
            <a:xfrm>
              <a:off x="88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0" name="Rectangle 166"/>
            <p:cNvSpPr>
              <a:spLocks noChangeArrowheads="1"/>
            </p:cNvSpPr>
            <p:nvPr/>
          </p:nvSpPr>
          <p:spPr bwMode="auto">
            <a:xfrm>
              <a:off x="109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1" name="Text Box 167"/>
            <p:cNvSpPr txBox="1">
              <a:spLocks noChangeArrowheads="1"/>
            </p:cNvSpPr>
            <p:nvPr/>
          </p:nvSpPr>
          <p:spPr bwMode="auto">
            <a:xfrm>
              <a:off x="111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2" name="Rectangle 168"/>
            <p:cNvSpPr>
              <a:spLocks noChangeArrowheads="1"/>
            </p:cNvSpPr>
            <p:nvPr/>
          </p:nvSpPr>
          <p:spPr bwMode="auto">
            <a:xfrm>
              <a:off x="1330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3" name="Text Box 169"/>
            <p:cNvSpPr txBox="1">
              <a:spLocks noChangeArrowheads="1"/>
            </p:cNvSpPr>
            <p:nvPr/>
          </p:nvSpPr>
          <p:spPr bwMode="auto">
            <a:xfrm>
              <a:off x="1344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4" name="Rectangle 170"/>
            <p:cNvSpPr>
              <a:spLocks noChangeArrowheads="1"/>
            </p:cNvSpPr>
            <p:nvPr/>
          </p:nvSpPr>
          <p:spPr bwMode="auto">
            <a:xfrm>
              <a:off x="1330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5" name="Text Box 171"/>
            <p:cNvSpPr txBox="1">
              <a:spLocks noChangeArrowheads="1"/>
            </p:cNvSpPr>
            <p:nvPr/>
          </p:nvSpPr>
          <p:spPr bwMode="auto">
            <a:xfrm>
              <a:off x="1344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6" name="Rectangle 172"/>
            <p:cNvSpPr>
              <a:spLocks noChangeArrowheads="1"/>
            </p:cNvSpPr>
            <p:nvPr/>
          </p:nvSpPr>
          <p:spPr bwMode="auto">
            <a:xfrm>
              <a:off x="1330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7" name="Text Box 173"/>
            <p:cNvSpPr txBox="1">
              <a:spLocks noChangeArrowheads="1"/>
            </p:cNvSpPr>
            <p:nvPr/>
          </p:nvSpPr>
          <p:spPr bwMode="auto">
            <a:xfrm>
              <a:off x="1344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58" name="Rectangle 174"/>
            <p:cNvSpPr>
              <a:spLocks noChangeArrowheads="1"/>
            </p:cNvSpPr>
            <p:nvPr/>
          </p:nvSpPr>
          <p:spPr bwMode="auto">
            <a:xfrm>
              <a:off x="1562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59" name="Text Box 175"/>
            <p:cNvSpPr txBox="1">
              <a:spLocks noChangeArrowheads="1"/>
            </p:cNvSpPr>
            <p:nvPr/>
          </p:nvSpPr>
          <p:spPr bwMode="auto">
            <a:xfrm>
              <a:off x="1576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0" name="Rectangle 176"/>
            <p:cNvSpPr>
              <a:spLocks noChangeArrowheads="1"/>
            </p:cNvSpPr>
            <p:nvPr/>
          </p:nvSpPr>
          <p:spPr bwMode="auto">
            <a:xfrm>
              <a:off x="1562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1" name="Text Box 177"/>
            <p:cNvSpPr txBox="1">
              <a:spLocks noChangeArrowheads="1"/>
            </p:cNvSpPr>
            <p:nvPr/>
          </p:nvSpPr>
          <p:spPr bwMode="auto">
            <a:xfrm>
              <a:off x="1576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2" name="Rectangle 178"/>
            <p:cNvSpPr>
              <a:spLocks noChangeArrowheads="1"/>
            </p:cNvSpPr>
            <p:nvPr/>
          </p:nvSpPr>
          <p:spPr bwMode="auto">
            <a:xfrm>
              <a:off x="1562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3" name="Text Box 179"/>
            <p:cNvSpPr txBox="1">
              <a:spLocks noChangeArrowheads="1"/>
            </p:cNvSpPr>
            <p:nvPr/>
          </p:nvSpPr>
          <p:spPr bwMode="auto">
            <a:xfrm>
              <a:off x="1576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4" name="Rectangle 180"/>
            <p:cNvSpPr>
              <a:spLocks noChangeArrowheads="1"/>
            </p:cNvSpPr>
            <p:nvPr/>
          </p:nvSpPr>
          <p:spPr bwMode="auto">
            <a:xfrm>
              <a:off x="65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5" name="Text Box 181"/>
            <p:cNvSpPr txBox="1">
              <a:spLocks noChangeArrowheads="1"/>
            </p:cNvSpPr>
            <p:nvPr/>
          </p:nvSpPr>
          <p:spPr bwMode="auto">
            <a:xfrm>
              <a:off x="66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6" name="Rectangle 182"/>
            <p:cNvSpPr>
              <a:spLocks noChangeArrowheads="1"/>
            </p:cNvSpPr>
            <p:nvPr/>
          </p:nvSpPr>
          <p:spPr bwMode="auto">
            <a:xfrm>
              <a:off x="874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7" name="Text Box 183"/>
            <p:cNvSpPr txBox="1">
              <a:spLocks noChangeArrowheads="1"/>
            </p:cNvSpPr>
            <p:nvPr/>
          </p:nvSpPr>
          <p:spPr bwMode="auto">
            <a:xfrm>
              <a:off x="888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68" name="Rectangle 184"/>
            <p:cNvSpPr>
              <a:spLocks noChangeArrowheads="1"/>
            </p:cNvSpPr>
            <p:nvPr/>
          </p:nvSpPr>
          <p:spPr bwMode="auto">
            <a:xfrm>
              <a:off x="109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69" name="Text Box 185"/>
            <p:cNvSpPr txBox="1">
              <a:spLocks noChangeArrowheads="1"/>
            </p:cNvSpPr>
            <p:nvPr/>
          </p:nvSpPr>
          <p:spPr bwMode="auto">
            <a:xfrm>
              <a:off x="111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0" name="Rectangle 186"/>
            <p:cNvSpPr>
              <a:spLocks noChangeArrowheads="1"/>
            </p:cNvSpPr>
            <p:nvPr/>
          </p:nvSpPr>
          <p:spPr bwMode="auto">
            <a:xfrm>
              <a:off x="1330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1" name="Text Box 187"/>
            <p:cNvSpPr txBox="1">
              <a:spLocks noChangeArrowheads="1"/>
            </p:cNvSpPr>
            <p:nvPr/>
          </p:nvSpPr>
          <p:spPr bwMode="auto">
            <a:xfrm>
              <a:off x="1344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2" name="Rectangle 188"/>
            <p:cNvSpPr>
              <a:spLocks noChangeArrowheads="1"/>
            </p:cNvSpPr>
            <p:nvPr/>
          </p:nvSpPr>
          <p:spPr bwMode="auto">
            <a:xfrm>
              <a:off x="1562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3" name="Text Box 189"/>
            <p:cNvSpPr txBox="1">
              <a:spLocks noChangeArrowheads="1"/>
            </p:cNvSpPr>
            <p:nvPr/>
          </p:nvSpPr>
          <p:spPr bwMode="auto">
            <a:xfrm>
              <a:off x="1576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4" name="Rectangle 190"/>
            <p:cNvSpPr>
              <a:spLocks noChangeArrowheads="1"/>
            </p:cNvSpPr>
            <p:nvPr/>
          </p:nvSpPr>
          <p:spPr bwMode="auto">
            <a:xfrm>
              <a:off x="65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5" name="Text Box 191"/>
            <p:cNvSpPr txBox="1">
              <a:spLocks noChangeArrowheads="1"/>
            </p:cNvSpPr>
            <p:nvPr/>
          </p:nvSpPr>
          <p:spPr bwMode="auto">
            <a:xfrm>
              <a:off x="66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76" name="Rectangle 192"/>
            <p:cNvSpPr>
              <a:spLocks noChangeArrowheads="1"/>
            </p:cNvSpPr>
            <p:nvPr/>
          </p:nvSpPr>
          <p:spPr bwMode="auto">
            <a:xfrm>
              <a:off x="874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78" name="Rectangle 194"/>
            <p:cNvSpPr>
              <a:spLocks noChangeArrowheads="1"/>
            </p:cNvSpPr>
            <p:nvPr/>
          </p:nvSpPr>
          <p:spPr bwMode="auto">
            <a:xfrm>
              <a:off x="1098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0" name="Rectangle 196"/>
            <p:cNvSpPr>
              <a:spLocks noChangeArrowheads="1"/>
            </p:cNvSpPr>
            <p:nvPr/>
          </p:nvSpPr>
          <p:spPr bwMode="auto">
            <a:xfrm>
              <a:off x="1330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1" name="Text Box 197"/>
            <p:cNvSpPr txBox="1">
              <a:spLocks noChangeArrowheads="1"/>
            </p:cNvSpPr>
            <p:nvPr/>
          </p:nvSpPr>
          <p:spPr bwMode="auto">
            <a:xfrm>
              <a:off x="1344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2" name="Rectangle 198"/>
            <p:cNvSpPr>
              <a:spLocks noChangeArrowheads="1"/>
            </p:cNvSpPr>
            <p:nvPr/>
          </p:nvSpPr>
          <p:spPr bwMode="auto">
            <a:xfrm>
              <a:off x="1562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3" name="Text Box 199"/>
            <p:cNvSpPr txBox="1">
              <a:spLocks noChangeArrowheads="1"/>
            </p:cNvSpPr>
            <p:nvPr/>
          </p:nvSpPr>
          <p:spPr bwMode="auto">
            <a:xfrm>
              <a:off x="1576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4" name="Rectangle 200"/>
            <p:cNvSpPr>
              <a:spLocks noChangeArrowheads="1"/>
            </p:cNvSpPr>
            <p:nvPr/>
          </p:nvSpPr>
          <p:spPr bwMode="auto">
            <a:xfrm>
              <a:off x="1794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5" name="Text Box 201"/>
            <p:cNvSpPr txBox="1">
              <a:spLocks noChangeArrowheads="1"/>
            </p:cNvSpPr>
            <p:nvPr/>
          </p:nvSpPr>
          <p:spPr bwMode="auto">
            <a:xfrm>
              <a:off x="1808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86" name="Rectangle 202"/>
            <p:cNvSpPr>
              <a:spLocks noChangeArrowheads="1"/>
            </p:cNvSpPr>
            <p:nvPr/>
          </p:nvSpPr>
          <p:spPr bwMode="auto">
            <a:xfrm>
              <a:off x="1794" y="3080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88" name="Rectangle 204"/>
            <p:cNvSpPr>
              <a:spLocks noChangeArrowheads="1"/>
            </p:cNvSpPr>
            <p:nvPr/>
          </p:nvSpPr>
          <p:spPr bwMode="auto">
            <a:xfrm>
              <a:off x="1794" y="3256"/>
              <a:ext cx="237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0" name="Rectangle 206"/>
            <p:cNvSpPr>
              <a:spLocks noChangeArrowheads="1"/>
            </p:cNvSpPr>
            <p:nvPr/>
          </p:nvSpPr>
          <p:spPr bwMode="auto">
            <a:xfrm>
              <a:off x="1794" y="3432"/>
              <a:ext cx="238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2" name="Rectangle 208"/>
            <p:cNvSpPr>
              <a:spLocks noChangeArrowheads="1"/>
            </p:cNvSpPr>
            <p:nvPr/>
          </p:nvSpPr>
          <p:spPr bwMode="auto">
            <a:xfrm>
              <a:off x="1794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3" name="Text Box 209"/>
            <p:cNvSpPr txBox="1">
              <a:spLocks noChangeArrowheads="1"/>
            </p:cNvSpPr>
            <p:nvPr/>
          </p:nvSpPr>
          <p:spPr bwMode="auto">
            <a:xfrm>
              <a:off x="1808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4" name="Rectangle 210"/>
            <p:cNvSpPr>
              <a:spLocks noChangeArrowheads="1"/>
            </p:cNvSpPr>
            <p:nvPr/>
          </p:nvSpPr>
          <p:spPr bwMode="auto">
            <a:xfrm>
              <a:off x="1794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5" name="Text Box 211"/>
            <p:cNvSpPr txBox="1">
              <a:spLocks noChangeArrowheads="1"/>
            </p:cNvSpPr>
            <p:nvPr/>
          </p:nvSpPr>
          <p:spPr bwMode="auto">
            <a:xfrm>
              <a:off x="1808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6" name="Rectangle 212"/>
            <p:cNvSpPr>
              <a:spLocks noChangeArrowheads="1"/>
            </p:cNvSpPr>
            <p:nvPr/>
          </p:nvSpPr>
          <p:spPr bwMode="auto">
            <a:xfrm>
              <a:off x="1562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7" name="Text Box 213"/>
            <p:cNvSpPr txBox="1">
              <a:spLocks noChangeArrowheads="1"/>
            </p:cNvSpPr>
            <p:nvPr/>
          </p:nvSpPr>
          <p:spPr bwMode="auto">
            <a:xfrm>
              <a:off x="1576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398" name="Rectangle 214"/>
            <p:cNvSpPr>
              <a:spLocks noChangeArrowheads="1"/>
            </p:cNvSpPr>
            <p:nvPr/>
          </p:nvSpPr>
          <p:spPr bwMode="auto">
            <a:xfrm>
              <a:off x="133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399" name="Text Box 215"/>
            <p:cNvSpPr txBox="1">
              <a:spLocks noChangeArrowheads="1"/>
            </p:cNvSpPr>
            <p:nvPr/>
          </p:nvSpPr>
          <p:spPr bwMode="auto">
            <a:xfrm>
              <a:off x="134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0" name="Rectangle 216"/>
            <p:cNvSpPr>
              <a:spLocks noChangeArrowheads="1"/>
            </p:cNvSpPr>
            <p:nvPr/>
          </p:nvSpPr>
          <p:spPr bwMode="auto">
            <a:xfrm>
              <a:off x="1098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1" name="Text Box 217"/>
            <p:cNvSpPr txBox="1">
              <a:spLocks noChangeArrowheads="1"/>
            </p:cNvSpPr>
            <p:nvPr/>
          </p:nvSpPr>
          <p:spPr bwMode="auto">
            <a:xfrm>
              <a:off x="1112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2" name="Rectangle 218"/>
            <p:cNvSpPr>
              <a:spLocks noChangeArrowheads="1"/>
            </p:cNvSpPr>
            <p:nvPr/>
          </p:nvSpPr>
          <p:spPr bwMode="auto">
            <a:xfrm>
              <a:off x="874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4" name="Rectangle 220"/>
            <p:cNvSpPr>
              <a:spLocks noChangeArrowheads="1"/>
            </p:cNvSpPr>
            <p:nvPr/>
          </p:nvSpPr>
          <p:spPr bwMode="auto">
            <a:xfrm>
              <a:off x="650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5" name="Text Box 221"/>
            <p:cNvSpPr txBox="1">
              <a:spLocks noChangeArrowheads="1"/>
            </p:cNvSpPr>
            <p:nvPr/>
          </p:nvSpPr>
          <p:spPr bwMode="auto">
            <a:xfrm>
              <a:off x="664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6" name="Rectangle 222"/>
            <p:cNvSpPr>
              <a:spLocks noChangeArrowheads="1"/>
            </p:cNvSpPr>
            <p:nvPr/>
          </p:nvSpPr>
          <p:spPr bwMode="auto">
            <a:xfrm>
              <a:off x="65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07" name="Text Box 223"/>
            <p:cNvSpPr txBox="1">
              <a:spLocks noChangeArrowheads="1"/>
            </p:cNvSpPr>
            <p:nvPr/>
          </p:nvSpPr>
          <p:spPr bwMode="auto">
            <a:xfrm>
              <a:off x="66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08" name="Rectangle 224"/>
            <p:cNvSpPr>
              <a:spLocks noChangeArrowheads="1"/>
            </p:cNvSpPr>
            <p:nvPr/>
          </p:nvSpPr>
          <p:spPr bwMode="auto">
            <a:xfrm>
              <a:off x="874" y="2552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0" name="Rectangle 226"/>
            <p:cNvSpPr>
              <a:spLocks noChangeArrowheads="1"/>
            </p:cNvSpPr>
            <p:nvPr/>
          </p:nvSpPr>
          <p:spPr bwMode="auto">
            <a:xfrm>
              <a:off x="109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1" name="Text Box 227"/>
            <p:cNvSpPr txBox="1">
              <a:spLocks noChangeArrowheads="1"/>
            </p:cNvSpPr>
            <p:nvPr/>
          </p:nvSpPr>
          <p:spPr bwMode="auto">
            <a:xfrm>
              <a:off x="111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2" name="Rectangle 228"/>
            <p:cNvSpPr>
              <a:spLocks noChangeArrowheads="1"/>
            </p:cNvSpPr>
            <p:nvPr/>
          </p:nvSpPr>
          <p:spPr bwMode="auto">
            <a:xfrm>
              <a:off x="1330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3" name="Text Box 229"/>
            <p:cNvSpPr txBox="1">
              <a:spLocks noChangeArrowheads="1"/>
            </p:cNvSpPr>
            <p:nvPr/>
          </p:nvSpPr>
          <p:spPr bwMode="auto">
            <a:xfrm>
              <a:off x="1344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4" name="Rectangle 230"/>
            <p:cNvSpPr>
              <a:spLocks noChangeArrowheads="1"/>
            </p:cNvSpPr>
            <p:nvPr/>
          </p:nvSpPr>
          <p:spPr bwMode="auto">
            <a:xfrm>
              <a:off x="1562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5" name="Text Box 231"/>
            <p:cNvSpPr txBox="1">
              <a:spLocks noChangeArrowheads="1"/>
            </p:cNvSpPr>
            <p:nvPr/>
          </p:nvSpPr>
          <p:spPr bwMode="auto">
            <a:xfrm>
              <a:off x="1576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6" name="Rectangle 232"/>
            <p:cNvSpPr>
              <a:spLocks noChangeArrowheads="1"/>
            </p:cNvSpPr>
            <p:nvPr/>
          </p:nvSpPr>
          <p:spPr bwMode="auto">
            <a:xfrm>
              <a:off x="1794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7" name="Text Box 233"/>
            <p:cNvSpPr txBox="1">
              <a:spLocks noChangeArrowheads="1"/>
            </p:cNvSpPr>
            <p:nvPr/>
          </p:nvSpPr>
          <p:spPr bwMode="auto">
            <a:xfrm>
              <a:off x="1808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18" name="Rectangle 234"/>
            <p:cNvSpPr>
              <a:spLocks noChangeArrowheads="1"/>
            </p:cNvSpPr>
            <p:nvPr/>
          </p:nvSpPr>
          <p:spPr bwMode="auto">
            <a:xfrm>
              <a:off x="2026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19" name="Text Box 235"/>
            <p:cNvSpPr txBox="1">
              <a:spLocks noChangeArrowheads="1"/>
            </p:cNvSpPr>
            <p:nvPr/>
          </p:nvSpPr>
          <p:spPr bwMode="auto">
            <a:xfrm>
              <a:off x="2040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0" name="Rectangle 236"/>
            <p:cNvSpPr>
              <a:spLocks noChangeArrowheads="1"/>
            </p:cNvSpPr>
            <p:nvPr/>
          </p:nvSpPr>
          <p:spPr bwMode="auto">
            <a:xfrm>
              <a:off x="2026" y="272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1" name="Text Box 237"/>
            <p:cNvSpPr txBox="1">
              <a:spLocks noChangeArrowheads="1"/>
            </p:cNvSpPr>
            <p:nvPr/>
          </p:nvSpPr>
          <p:spPr bwMode="auto">
            <a:xfrm>
              <a:off x="2040" y="269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2" name="Rectangle 238"/>
            <p:cNvSpPr>
              <a:spLocks noChangeArrowheads="1"/>
            </p:cNvSpPr>
            <p:nvPr/>
          </p:nvSpPr>
          <p:spPr bwMode="auto">
            <a:xfrm>
              <a:off x="2026" y="2904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4" name="Rectangle 240"/>
            <p:cNvSpPr>
              <a:spLocks noChangeArrowheads="1"/>
            </p:cNvSpPr>
            <p:nvPr/>
          </p:nvSpPr>
          <p:spPr bwMode="auto">
            <a:xfrm>
              <a:off x="2026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5" name="Text Box 241"/>
            <p:cNvSpPr txBox="1">
              <a:spLocks noChangeArrowheads="1"/>
            </p:cNvSpPr>
            <p:nvPr/>
          </p:nvSpPr>
          <p:spPr bwMode="auto">
            <a:xfrm>
              <a:off x="2040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6" name="Rectangle 242"/>
            <p:cNvSpPr>
              <a:spLocks noChangeArrowheads="1"/>
            </p:cNvSpPr>
            <p:nvPr/>
          </p:nvSpPr>
          <p:spPr bwMode="auto">
            <a:xfrm>
              <a:off x="2026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7" name="Text Box 243"/>
            <p:cNvSpPr txBox="1">
              <a:spLocks noChangeArrowheads="1"/>
            </p:cNvSpPr>
            <p:nvPr/>
          </p:nvSpPr>
          <p:spPr bwMode="auto">
            <a:xfrm>
              <a:off x="2040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28" name="Rectangle 244"/>
            <p:cNvSpPr>
              <a:spLocks noChangeArrowheads="1"/>
            </p:cNvSpPr>
            <p:nvPr/>
          </p:nvSpPr>
          <p:spPr bwMode="auto">
            <a:xfrm>
              <a:off x="2026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29" name="Text Box 245"/>
            <p:cNvSpPr txBox="1">
              <a:spLocks noChangeArrowheads="1"/>
            </p:cNvSpPr>
            <p:nvPr/>
          </p:nvSpPr>
          <p:spPr bwMode="auto">
            <a:xfrm>
              <a:off x="2040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0" name="Rectangle 246"/>
            <p:cNvSpPr>
              <a:spLocks noChangeArrowheads="1"/>
            </p:cNvSpPr>
            <p:nvPr/>
          </p:nvSpPr>
          <p:spPr bwMode="auto">
            <a:xfrm>
              <a:off x="2026" y="360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2" name="Rectangle 248"/>
            <p:cNvSpPr>
              <a:spLocks noChangeArrowheads="1"/>
            </p:cNvSpPr>
            <p:nvPr/>
          </p:nvSpPr>
          <p:spPr bwMode="auto">
            <a:xfrm>
              <a:off x="2258" y="3608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3" name="Text Box 249"/>
            <p:cNvSpPr txBox="1">
              <a:spLocks noChangeArrowheads="1"/>
            </p:cNvSpPr>
            <p:nvPr/>
          </p:nvSpPr>
          <p:spPr bwMode="auto">
            <a:xfrm>
              <a:off x="2272" y="3571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4" name="Rectangle 250"/>
            <p:cNvSpPr>
              <a:spLocks noChangeArrowheads="1"/>
            </p:cNvSpPr>
            <p:nvPr/>
          </p:nvSpPr>
          <p:spPr bwMode="auto">
            <a:xfrm>
              <a:off x="2258" y="343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5" name="Text Box 251"/>
            <p:cNvSpPr txBox="1">
              <a:spLocks noChangeArrowheads="1"/>
            </p:cNvSpPr>
            <p:nvPr/>
          </p:nvSpPr>
          <p:spPr bwMode="auto">
            <a:xfrm>
              <a:off x="2272" y="339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6" name="Rectangle 252"/>
            <p:cNvSpPr>
              <a:spLocks noChangeArrowheads="1"/>
            </p:cNvSpPr>
            <p:nvPr/>
          </p:nvSpPr>
          <p:spPr bwMode="auto">
            <a:xfrm>
              <a:off x="65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37" name="Text Box 253"/>
            <p:cNvSpPr txBox="1">
              <a:spLocks noChangeArrowheads="1"/>
            </p:cNvSpPr>
            <p:nvPr/>
          </p:nvSpPr>
          <p:spPr bwMode="auto">
            <a:xfrm>
              <a:off x="66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38" name="Rectangle 254"/>
            <p:cNvSpPr>
              <a:spLocks noChangeArrowheads="1"/>
            </p:cNvSpPr>
            <p:nvPr/>
          </p:nvSpPr>
          <p:spPr bwMode="auto">
            <a:xfrm>
              <a:off x="874" y="2376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0" name="Rectangle 256"/>
            <p:cNvSpPr>
              <a:spLocks noChangeArrowheads="1"/>
            </p:cNvSpPr>
            <p:nvPr/>
          </p:nvSpPr>
          <p:spPr bwMode="auto">
            <a:xfrm>
              <a:off x="109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1" name="Text Box 257"/>
            <p:cNvSpPr txBox="1">
              <a:spLocks noChangeArrowheads="1"/>
            </p:cNvSpPr>
            <p:nvPr/>
          </p:nvSpPr>
          <p:spPr bwMode="auto">
            <a:xfrm>
              <a:off x="111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2" name="Rectangle 258"/>
            <p:cNvSpPr>
              <a:spLocks noChangeArrowheads="1"/>
            </p:cNvSpPr>
            <p:nvPr/>
          </p:nvSpPr>
          <p:spPr bwMode="auto">
            <a:xfrm>
              <a:off x="1330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3" name="Text Box 259"/>
            <p:cNvSpPr txBox="1">
              <a:spLocks noChangeArrowheads="1"/>
            </p:cNvSpPr>
            <p:nvPr/>
          </p:nvSpPr>
          <p:spPr bwMode="auto">
            <a:xfrm>
              <a:off x="1344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4" name="Rectangle 260"/>
            <p:cNvSpPr>
              <a:spLocks noChangeArrowheads="1"/>
            </p:cNvSpPr>
            <p:nvPr/>
          </p:nvSpPr>
          <p:spPr bwMode="auto">
            <a:xfrm>
              <a:off x="1562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5" name="Text Box 261"/>
            <p:cNvSpPr txBox="1">
              <a:spLocks noChangeArrowheads="1"/>
            </p:cNvSpPr>
            <p:nvPr/>
          </p:nvSpPr>
          <p:spPr bwMode="auto">
            <a:xfrm>
              <a:off x="1576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6" name="Rectangle 262"/>
            <p:cNvSpPr>
              <a:spLocks noChangeArrowheads="1"/>
            </p:cNvSpPr>
            <p:nvPr/>
          </p:nvSpPr>
          <p:spPr bwMode="auto">
            <a:xfrm>
              <a:off x="1794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7" name="Text Box 263"/>
            <p:cNvSpPr txBox="1">
              <a:spLocks noChangeArrowheads="1"/>
            </p:cNvSpPr>
            <p:nvPr/>
          </p:nvSpPr>
          <p:spPr bwMode="auto">
            <a:xfrm>
              <a:off x="1808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48" name="Rectangle 264"/>
            <p:cNvSpPr>
              <a:spLocks noChangeArrowheads="1"/>
            </p:cNvSpPr>
            <p:nvPr/>
          </p:nvSpPr>
          <p:spPr bwMode="auto">
            <a:xfrm>
              <a:off x="2026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49" name="Text Box 265"/>
            <p:cNvSpPr txBox="1">
              <a:spLocks noChangeArrowheads="1"/>
            </p:cNvSpPr>
            <p:nvPr/>
          </p:nvSpPr>
          <p:spPr bwMode="auto">
            <a:xfrm>
              <a:off x="2040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0" name="Rectangle 266"/>
            <p:cNvSpPr>
              <a:spLocks noChangeArrowheads="1"/>
            </p:cNvSpPr>
            <p:nvPr/>
          </p:nvSpPr>
          <p:spPr bwMode="auto">
            <a:xfrm>
              <a:off x="2258" y="237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1" name="Text Box 267"/>
            <p:cNvSpPr txBox="1">
              <a:spLocks noChangeArrowheads="1"/>
            </p:cNvSpPr>
            <p:nvPr/>
          </p:nvSpPr>
          <p:spPr bwMode="auto">
            <a:xfrm>
              <a:off x="2272" y="233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2" name="Rectangle 268"/>
            <p:cNvSpPr>
              <a:spLocks noChangeArrowheads="1"/>
            </p:cNvSpPr>
            <p:nvPr/>
          </p:nvSpPr>
          <p:spPr bwMode="auto">
            <a:xfrm>
              <a:off x="2258" y="2552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3" name="Text Box 269"/>
            <p:cNvSpPr txBox="1">
              <a:spLocks noChangeArrowheads="1"/>
            </p:cNvSpPr>
            <p:nvPr/>
          </p:nvSpPr>
          <p:spPr bwMode="auto">
            <a:xfrm>
              <a:off x="2272" y="2515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4" name="Rectangle 270"/>
            <p:cNvSpPr>
              <a:spLocks noChangeArrowheads="1"/>
            </p:cNvSpPr>
            <p:nvPr/>
          </p:nvSpPr>
          <p:spPr bwMode="auto">
            <a:xfrm>
              <a:off x="2258" y="2728"/>
              <a:ext cx="230" cy="178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6" name="Rectangle 272"/>
            <p:cNvSpPr>
              <a:spLocks noChangeArrowheads="1"/>
            </p:cNvSpPr>
            <p:nvPr/>
          </p:nvSpPr>
          <p:spPr bwMode="auto">
            <a:xfrm>
              <a:off x="2258" y="2904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7" name="Text Box 273"/>
            <p:cNvSpPr txBox="1">
              <a:spLocks noChangeArrowheads="1"/>
            </p:cNvSpPr>
            <p:nvPr/>
          </p:nvSpPr>
          <p:spPr bwMode="auto">
            <a:xfrm>
              <a:off x="2272" y="2867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58" name="Rectangle 274"/>
            <p:cNvSpPr>
              <a:spLocks noChangeArrowheads="1"/>
            </p:cNvSpPr>
            <p:nvPr/>
          </p:nvSpPr>
          <p:spPr bwMode="auto">
            <a:xfrm>
              <a:off x="2258" y="3080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59" name="Text Box 275"/>
            <p:cNvSpPr txBox="1">
              <a:spLocks noChangeArrowheads="1"/>
            </p:cNvSpPr>
            <p:nvPr/>
          </p:nvSpPr>
          <p:spPr bwMode="auto">
            <a:xfrm>
              <a:off x="2272" y="3043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60" name="Rectangle 276"/>
            <p:cNvSpPr>
              <a:spLocks noChangeArrowheads="1"/>
            </p:cNvSpPr>
            <p:nvPr/>
          </p:nvSpPr>
          <p:spPr bwMode="auto">
            <a:xfrm>
              <a:off x="2258" y="3256"/>
              <a:ext cx="230" cy="1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1" name="Text Box 277"/>
            <p:cNvSpPr txBox="1">
              <a:spLocks noChangeArrowheads="1"/>
            </p:cNvSpPr>
            <p:nvPr/>
          </p:nvSpPr>
          <p:spPr bwMode="auto">
            <a:xfrm>
              <a:off x="2272" y="3219"/>
              <a:ext cx="206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just"/>
              <a:endParaRPr lang="en-CA" sz="2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05462" name="Rectangle 278"/>
            <p:cNvSpPr>
              <a:spLocks noChangeArrowheads="1"/>
            </p:cNvSpPr>
            <p:nvPr/>
          </p:nvSpPr>
          <p:spPr bwMode="auto">
            <a:xfrm>
              <a:off x="638" y="2370"/>
              <a:ext cx="1852" cy="141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3" name="Line 279"/>
            <p:cNvSpPr>
              <a:spLocks noChangeShapeType="1"/>
            </p:cNvSpPr>
            <p:nvPr/>
          </p:nvSpPr>
          <p:spPr bwMode="auto">
            <a:xfrm>
              <a:off x="870" y="237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4" name="Line 280"/>
            <p:cNvSpPr>
              <a:spLocks noChangeShapeType="1"/>
            </p:cNvSpPr>
            <p:nvPr/>
          </p:nvSpPr>
          <p:spPr bwMode="auto">
            <a:xfrm>
              <a:off x="1101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5" name="Line 281"/>
            <p:cNvSpPr>
              <a:spLocks noChangeShapeType="1"/>
            </p:cNvSpPr>
            <p:nvPr/>
          </p:nvSpPr>
          <p:spPr bwMode="auto">
            <a:xfrm>
              <a:off x="1325" y="2368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6" name="Line 282"/>
            <p:cNvSpPr>
              <a:spLocks noChangeShapeType="1"/>
            </p:cNvSpPr>
            <p:nvPr/>
          </p:nvSpPr>
          <p:spPr bwMode="auto">
            <a:xfrm>
              <a:off x="1556" y="2374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7" name="Line 283"/>
            <p:cNvSpPr>
              <a:spLocks noChangeShapeType="1"/>
            </p:cNvSpPr>
            <p:nvPr/>
          </p:nvSpPr>
          <p:spPr bwMode="auto">
            <a:xfrm>
              <a:off x="1795" y="2379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8" name="Line 284"/>
            <p:cNvSpPr>
              <a:spLocks noChangeShapeType="1"/>
            </p:cNvSpPr>
            <p:nvPr/>
          </p:nvSpPr>
          <p:spPr bwMode="auto">
            <a:xfrm>
              <a:off x="2026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69" name="Line 285"/>
            <p:cNvSpPr>
              <a:spLocks noChangeShapeType="1"/>
            </p:cNvSpPr>
            <p:nvPr/>
          </p:nvSpPr>
          <p:spPr bwMode="auto">
            <a:xfrm>
              <a:off x="2257" y="2377"/>
              <a:ext cx="0" cy="14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0" name="Line 286"/>
            <p:cNvSpPr>
              <a:spLocks noChangeShapeType="1"/>
            </p:cNvSpPr>
            <p:nvPr/>
          </p:nvSpPr>
          <p:spPr bwMode="auto">
            <a:xfrm>
              <a:off x="638" y="2550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1" name="Line 287"/>
            <p:cNvSpPr>
              <a:spLocks noChangeShapeType="1"/>
            </p:cNvSpPr>
            <p:nvPr/>
          </p:nvSpPr>
          <p:spPr bwMode="auto">
            <a:xfrm>
              <a:off x="639" y="272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2" name="Line 288"/>
            <p:cNvSpPr>
              <a:spLocks noChangeShapeType="1"/>
            </p:cNvSpPr>
            <p:nvPr/>
          </p:nvSpPr>
          <p:spPr bwMode="auto">
            <a:xfrm>
              <a:off x="641" y="2899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3" name="Line 289"/>
            <p:cNvSpPr>
              <a:spLocks noChangeShapeType="1"/>
            </p:cNvSpPr>
            <p:nvPr/>
          </p:nvSpPr>
          <p:spPr bwMode="auto">
            <a:xfrm>
              <a:off x="636" y="3078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4" name="Line 290"/>
            <p:cNvSpPr>
              <a:spLocks noChangeShapeType="1"/>
            </p:cNvSpPr>
            <p:nvPr/>
          </p:nvSpPr>
          <p:spPr bwMode="auto">
            <a:xfrm>
              <a:off x="637" y="326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5" name="Line 291"/>
            <p:cNvSpPr>
              <a:spLocks noChangeShapeType="1"/>
            </p:cNvSpPr>
            <p:nvPr/>
          </p:nvSpPr>
          <p:spPr bwMode="auto">
            <a:xfrm>
              <a:off x="645" y="3427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5476" name="Line 292"/>
            <p:cNvSpPr>
              <a:spLocks noChangeShapeType="1"/>
            </p:cNvSpPr>
            <p:nvPr/>
          </p:nvSpPr>
          <p:spPr bwMode="auto">
            <a:xfrm>
              <a:off x="640" y="3606"/>
              <a:ext cx="18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05477" name="Text Box 293"/>
          <p:cNvSpPr txBox="1">
            <a:spLocks noChangeArrowheads="1"/>
          </p:cNvSpPr>
          <p:nvPr/>
        </p:nvSpPr>
        <p:spPr bwMode="auto">
          <a:xfrm>
            <a:off x="1458004" y="1390620"/>
            <a:ext cx="2005243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 err="1" smtClean="0">
                <a:solidFill>
                  <a:srgbClr val="000000"/>
                </a:solidFill>
                <a:latin typeface="Times New Roman" pitchFamily="18" charset="0"/>
              </a:rPr>
              <a:t>Puncte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</a:rPr>
              <a:t> din I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(2D)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5479" name="Text Box 295"/>
          <p:cNvSpPr txBox="1">
            <a:spLocks noChangeArrowheads="1"/>
          </p:cNvSpPr>
          <p:nvPr/>
        </p:nvSpPr>
        <p:spPr bwMode="auto">
          <a:xfrm>
            <a:off x="609600" y="4681448"/>
            <a:ext cx="8131175" cy="120032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imes New Roman" pitchFamily="18" charset="0"/>
              </a:rPr>
              <a:t>Transformata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Times New Roman" pitchFamily="18" charset="0"/>
              </a:rPr>
              <a:t>Distanță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(TD)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este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o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funcție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care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pentru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fiecare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pixel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asignează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un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număr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pozitiv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TD(p)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corespunzând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distanței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de la  </a:t>
            </a:r>
            <a:r>
              <a:rPr lang="en-US" sz="24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la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cel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mai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apropiat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punct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din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mulțimea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1" name="Rectangle 2"/>
          <p:cNvSpPr txBox="1">
            <a:spLocks noChangeArrowheads="1"/>
          </p:cNvSpPr>
          <p:nvPr/>
        </p:nvSpPr>
        <p:spPr>
          <a:xfrm>
            <a:off x="457200" y="-291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Transformata</a:t>
            </a:r>
            <a:r>
              <a:rPr lang="en-US" dirty="0" smtClean="0"/>
              <a:t> </a:t>
            </a:r>
            <a:r>
              <a:rPr lang="en-US" dirty="0" err="1" smtClean="0"/>
              <a:t>Distanță</a:t>
            </a:r>
            <a:endParaRPr lang="en-US" dirty="0" smtClean="0"/>
          </a:p>
          <a:p>
            <a:r>
              <a:rPr lang="en-US" dirty="0" smtClean="0"/>
              <a:t>(distance transform)</a:t>
            </a:r>
          </a:p>
        </p:txBody>
      </p:sp>
      <p:sp>
        <p:nvSpPr>
          <p:cNvPr id="30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056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Y. </a:t>
            </a:r>
            <a:r>
              <a:rPr lang="en-US" sz="1200" dirty="0" err="1" smtClean="0"/>
              <a:t>Boykov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86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r>
              <a:rPr lang="en-US" dirty="0" err="1" smtClean="0"/>
              <a:t>Transformata</a:t>
            </a:r>
            <a:r>
              <a:rPr lang="en-US" dirty="0" smtClean="0"/>
              <a:t> </a:t>
            </a:r>
            <a:r>
              <a:rPr lang="en-US" dirty="0" err="1" smtClean="0"/>
              <a:t>Distanță</a:t>
            </a:r>
            <a:endParaRPr lang="en-US" dirty="0" smtClean="0"/>
          </a:p>
        </p:txBody>
      </p:sp>
      <p:pic>
        <p:nvPicPr>
          <p:cNvPr id="10" name="Picture 9" descr="mouse_dist_transform_color.jpg"/>
          <p:cNvPicPr>
            <a:picLocks noChangeAspect="1"/>
          </p:cNvPicPr>
          <p:nvPr/>
        </p:nvPicPr>
        <p:blipFill>
          <a:blip r:embed="rId3" cstate="print"/>
          <a:srcRect l="26807" t="5269" r="22260" b="9105"/>
          <a:stretch>
            <a:fillRect/>
          </a:stretch>
        </p:blipFill>
        <p:spPr>
          <a:xfrm>
            <a:off x="6215085" y="1451473"/>
            <a:ext cx="2348067" cy="2008215"/>
          </a:xfrm>
          <a:prstGeom prst="rect">
            <a:avLst/>
          </a:prstGeom>
        </p:spPr>
      </p:pic>
      <p:pic>
        <p:nvPicPr>
          <p:cNvPr id="11" name="Picture 10" descr="mous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057" y="1522942"/>
            <a:ext cx="2224454" cy="1885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9057" y="3422498"/>
            <a:ext cx="19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magine </a:t>
            </a:r>
            <a:r>
              <a:rPr lang="en-US" dirty="0" err="1" smtClean="0">
                <a:solidFill>
                  <a:srgbClr val="000000"/>
                </a:solidFill>
              </a:rPr>
              <a:t>inițială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5546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t</a:t>
            </a:r>
            <a:r>
              <a:rPr lang="en-US" dirty="0" err="1" smtClean="0">
                <a:solidFill>
                  <a:srgbClr val="000000"/>
                </a:solidFill>
              </a:rPr>
              <a:t>ransformata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distanță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63870" y="3422498"/>
            <a:ext cx="266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muchii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86468" y="4290516"/>
            <a:ext cx="33226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</a:rPr>
              <a:t>Valoarea</a:t>
            </a:r>
            <a:r>
              <a:rPr lang="en-US" sz="2000" dirty="0" smtClean="0">
                <a:solidFill>
                  <a:srgbClr val="000000"/>
                </a:solidFill>
              </a:rPr>
              <a:t> la 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x,y</a:t>
            </a:r>
            <a:r>
              <a:rPr lang="en-US" sz="2000" dirty="0">
                <a:solidFill>
                  <a:srgbClr val="000000"/>
                </a:solidFill>
              </a:rPr>
              <a:t>) </a:t>
            </a:r>
            <a:r>
              <a:rPr lang="en-US" sz="2000" dirty="0" err="1" smtClean="0">
                <a:solidFill>
                  <a:srgbClr val="000000"/>
                </a:solidFill>
              </a:rPr>
              <a:t>indică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cât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departe</a:t>
            </a:r>
            <a:r>
              <a:rPr lang="en-US" sz="2000" dirty="0" smtClean="0">
                <a:solidFill>
                  <a:srgbClr val="000000"/>
                </a:solidFill>
              </a:rPr>
              <a:t> (</a:t>
            </a:r>
            <a:r>
              <a:rPr lang="en-US" sz="2000" dirty="0" err="1" smtClean="0">
                <a:solidFill>
                  <a:srgbClr val="000000"/>
                </a:solidFill>
              </a:rPr>
              <a:t>x,y</a:t>
            </a:r>
            <a:r>
              <a:rPr lang="en-US" sz="2000" dirty="0" smtClean="0">
                <a:solidFill>
                  <a:srgbClr val="000000"/>
                </a:solidFill>
              </a:rPr>
              <a:t>) </a:t>
            </a:r>
            <a:r>
              <a:rPr lang="en-US" sz="2000" dirty="0" err="1" smtClean="0">
                <a:solidFill>
                  <a:srgbClr val="000000"/>
                </a:solidFill>
              </a:rPr>
              <a:t>este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cel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mai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apropiat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punct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pe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muchie</a:t>
            </a:r>
            <a:endParaRPr lang="en-US" sz="2000" dirty="0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FF"/>
                </a:solidFill>
              </a:rPr>
              <a:t>albastru</a:t>
            </a:r>
            <a:r>
              <a:rPr lang="en-US" sz="2000" dirty="0" smtClean="0">
                <a:solidFill>
                  <a:srgbClr val="0000FF"/>
                </a:solidFill>
              </a:rPr>
              <a:t> – </a:t>
            </a:r>
            <a:r>
              <a:rPr lang="en-US" sz="2000" dirty="0" err="1" smtClean="0">
                <a:solidFill>
                  <a:srgbClr val="0000FF"/>
                </a:solidFill>
              </a:rPr>
              <a:t>valori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mici</a:t>
            </a:r>
            <a:r>
              <a:rPr lang="en-US" sz="2000" dirty="0" smtClean="0">
                <a:solidFill>
                  <a:srgbClr val="000000"/>
                </a:solidFill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FF0000"/>
                </a:solidFill>
              </a:rPr>
              <a:t>r</a:t>
            </a:r>
            <a:r>
              <a:rPr lang="en-US" sz="2000" dirty="0" err="1" smtClean="0">
                <a:solidFill>
                  <a:srgbClr val="FF0000"/>
                </a:solidFill>
              </a:rPr>
              <a:t>oșu</a:t>
            </a:r>
            <a:r>
              <a:rPr lang="en-US" sz="2000" dirty="0" smtClean="0">
                <a:solidFill>
                  <a:srgbClr val="FF0000"/>
                </a:solidFill>
              </a:rPr>
              <a:t> – </a:t>
            </a:r>
            <a:r>
              <a:rPr lang="en-US" sz="2000" dirty="0" err="1" smtClean="0">
                <a:solidFill>
                  <a:srgbClr val="FF0000"/>
                </a:solidFill>
              </a:rPr>
              <a:t>valori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mari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7091397" y="4043102"/>
            <a:ext cx="584208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19057" y="6007456"/>
            <a:ext cx="31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Courier" pitchFamily="49" charset="0"/>
              </a:rPr>
              <a:t>MATLAB:</a:t>
            </a:r>
            <a:r>
              <a:rPr lang="en-US" b="1" dirty="0" smtClean="0">
                <a:solidFill>
                  <a:srgbClr val="000000"/>
                </a:solidFill>
                <a:latin typeface="Courier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" pitchFamily="49" charset="0"/>
              </a:rPr>
              <a:t>bwdist</a:t>
            </a:r>
            <a:endParaRPr lang="en-US" b="1" dirty="0">
              <a:solidFill>
                <a:srgbClr val="0000FF"/>
              </a:solidFill>
              <a:latin typeface="Courier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267708"/>
            <a:ext cx="3322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srgbClr val="000000"/>
                </a:solidFill>
              </a:rPr>
              <a:t>Calculăm</a:t>
            </a:r>
            <a:r>
              <a:rPr lang="en-US" sz="2000" dirty="0" smtClean="0">
                <a:solidFill>
                  <a:srgbClr val="000000"/>
                </a:solidFill>
              </a:rPr>
              <a:t> o </a:t>
            </a:r>
            <a:r>
              <a:rPr lang="en-US" sz="2000" dirty="0" err="1" smtClean="0">
                <a:solidFill>
                  <a:srgbClr val="000000"/>
                </a:solidFill>
              </a:rPr>
              <a:t>singură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dată</a:t>
            </a:r>
            <a:r>
              <a:rPr lang="en-US" sz="2000" dirty="0" smtClean="0">
                <a:solidFill>
                  <a:srgbClr val="000000"/>
                </a:solidFill>
              </a:rPr>
              <a:t> TD(), </a:t>
            </a:r>
            <a:r>
              <a:rPr lang="en-US" sz="2000" dirty="0" err="1" smtClean="0">
                <a:solidFill>
                  <a:srgbClr val="000000"/>
                </a:solidFill>
              </a:rPr>
              <a:t>apoi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citim</a:t>
            </a:r>
            <a:r>
              <a:rPr lang="en-US" sz="2000" dirty="0" smtClean="0">
                <a:solidFill>
                  <a:srgbClr val="000000"/>
                </a:solidFill>
              </a:rPr>
              <a:t> din </a:t>
            </a:r>
            <a:r>
              <a:rPr lang="en-US" sz="2000" dirty="0" err="1" smtClean="0">
                <a:solidFill>
                  <a:srgbClr val="000000"/>
                </a:solidFill>
              </a:rPr>
              <a:t>acest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tabel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distanța</a:t>
            </a:r>
            <a:r>
              <a:rPr lang="en-US" sz="2000" dirty="0" smtClean="0">
                <a:solidFill>
                  <a:srgbClr val="000000"/>
                </a:solidFill>
              </a:rPr>
              <a:t> la </a:t>
            </a:r>
            <a:r>
              <a:rPr lang="en-US" sz="2000" dirty="0" err="1" smtClean="0">
                <a:solidFill>
                  <a:srgbClr val="000000"/>
                </a:solidFill>
              </a:rPr>
              <a:t>cel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mai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apropiat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punct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pe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muchie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8" name="Picture 17" descr="muchiiNeg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97" y="1551621"/>
            <a:ext cx="2206344" cy="18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8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r>
              <a:rPr lang="en-US" dirty="0" err="1"/>
              <a:t>Transformata</a:t>
            </a:r>
            <a:r>
              <a:rPr lang="en-US" dirty="0"/>
              <a:t> </a:t>
            </a:r>
            <a:r>
              <a:rPr lang="en-US" dirty="0" err="1" smtClean="0"/>
              <a:t>Distanță</a:t>
            </a:r>
            <a:r>
              <a:rPr lang="en-US" dirty="0" smtClean="0"/>
              <a:t> – 1D</a:t>
            </a:r>
          </a:p>
        </p:txBody>
      </p:sp>
      <p:sp>
        <p:nvSpPr>
          <p:cNvPr id="107530" name="Rectangle 12"/>
          <p:cNvSpPr>
            <a:spLocks noChangeArrowheads="1"/>
          </p:cNvSpPr>
          <p:nvPr/>
        </p:nvSpPr>
        <p:spPr bwMode="auto">
          <a:xfrm>
            <a:off x="381000" y="1668429"/>
            <a:ext cx="624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7533" name="Rectangle 12"/>
          <p:cNvSpPr>
            <a:spLocks noChangeArrowheads="1"/>
          </p:cNvSpPr>
          <p:nvPr/>
        </p:nvSpPr>
        <p:spPr bwMode="auto">
          <a:xfrm>
            <a:off x="7493000" y="2993992"/>
            <a:ext cx="1423988" cy="839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515" y="1330280"/>
            <a:ext cx="6692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Două</a:t>
            </a:r>
            <a:r>
              <a:rPr lang="en-US" sz="2800" dirty="0" smtClean="0"/>
              <a:t> </a:t>
            </a:r>
            <a:r>
              <a:rPr lang="en-US" sz="2800" dirty="0" err="1" smtClean="0"/>
              <a:t>treceri</a:t>
            </a:r>
            <a:r>
              <a:rPr lang="en-US" sz="2800" dirty="0" smtClean="0"/>
              <a:t> de </a:t>
            </a:r>
            <a:r>
              <a:rPr lang="en-US" sz="2800" dirty="0" err="1" smtClean="0"/>
              <a:t>complexitate</a:t>
            </a:r>
            <a:r>
              <a:rPr lang="en-US" sz="2800" dirty="0" smtClean="0"/>
              <a:t> O(n)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Inițializare</a:t>
            </a:r>
            <a:endParaRPr lang="en-US" sz="2800" dirty="0" smtClean="0"/>
          </a:p>
          <a:p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Trecere</a:t>
            </a:r>
            <a:r>
              <a:rPr lang="en-US" sz="2800" dirty="0" smtClean="0"/>
              <a:t> </a:t>
            </a:r>
            <a:r>
              <a:rPr lang="en-US" sz="2800" dirty="0" err="1" smtClean="0"/>
              <a:t>înainte</a:t>
            </a:r>
            <a:r>
              <a:rPr lang="en-US" sz="2800" dirty="0" smtClean="0"/>
              <a:t> (</a:t>
            </a:r>
            <a:r>
              <a:rPr lang="en-US" sz="2800" dirty="0" err="1" smtClean="0"/>
              <a:t>vecin</a:t>
            </a:r>
            <a:r>
              <a:rPr lang="en-US" sz="2800" dirty="0" smtClean="0"/>
              <a:t>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)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Trecere</a:t>
            </a:r>
            <a:r>
              <a:rPr lang="en-US" sz="2800" dirty="0" smtClean="0"/>
              <a:t> </a:t>
            </a:r>
            <a:r>
              <a:rPr lang="en-US" sz="2800" dirty="0" err="1" smtClean="0"/>
              <a:t>înapoi</a:t>
            </a:r>
            <a:r>
              <a:rPr lang="en-US" sz="2800" dirty="0" smtClean="0"/>
              <a:t> (</a:t>
            </a:r>
            <a:r>
              <a:rPr lang="en-US" sz="2800" dirty="0" err="1" smtClean="0"/>
              <a:t>vecin</a:t>
            </a:r>
            <a:r>
              <a:rPr lang="en-US" sz="2800" dirty="0" smtClean="0"/>
              <a:t> </a:t>
            </a:r>
            <a:r>
              <a:rPr lang="en-US" sz="2800" dirty="0" err="1" smtClean="0"/>
              <a:t>dreapta</a:t>
            </a:r>
            <a:r>
              <a:rPr lang="en-US" sz="2800" dirty="0" smtClean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52933" y="2696920"/>
            <a:ext cx="3587307" cy="984885"/>
            <a:chOff x="5785237" y="4131932"/>
            <a:chExt cx="3587307" cy="984885"/>
          </a:xfrm>
        </p:grpSpPr>
        <p:sp>
          <p:nvSpPr>
            <p:cNvPr id="3" name="TextBox 2"/>
            <p:cNvSpPr txBox="1"/>
            <p:nvPr/>
          </p:nvSpPr>
          <p:spPr>
            <a:xfrm>
              <a:off x="5785237" y="4131932"/>
              <a:ext cx="32841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for j = 1:n </a:t>
              </a:r>
              <a:endParaRPr lang="en-US" dirty="0"/>
            </a:p>
            <a:p>
              <a:r>
                <a:rPr lang="en-US" dirty="0"/>
                <a:t>  	</a:t>
              </a:r>
              <a:r>
                <a:rPr lang="en-US" dirty="0" smtClean="0"/>
                <a:t>  TD(j</a:t>
              </a:r>
              <a:r>
                <a:rPr lang="en-US" dirty="0"/>
                <a:t>) = </a:t>
              </a:r>
            </a:p>
            <a:p>
              <a:r>
                <a:rPr lang="en-US" dirty="0" smtClean="0"/>
                <a:t>end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50318" y="4131932"/>
              <a:ext cx="212222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0,    </a:t>
              </a:r>
              <a:r>
                <a:rPr lang="en-US" dirty="0" err="1" smtClean="0"/>
                <a:t>dacă</a:t>
              </a:r>
              <a:r>
                <a:rPr lang="en-US" dirty="0" smtClean="0"/>
                <a:t> j </a:t>
              </a:r>
              <a:r>
                <a:rPr lang="en-US" dirty="0" err="1" smtClean="0"/>
                <a:t>este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I </a:t>
              </a:r>
            </a:p>
            <a:p>
              <a:endParaRPr lang="en-US" dirty="0"/>
            </a:p>
            <a:p>
              <a:r>
                <a:rPr lang="en-US" sz="2200" dirty="0" smtClean="0"/>
                <a:t>∞</a:t>
              </a:r>
              <a:r>
                <a:rPr lang="en-US" dirty="0" smtClean="0"/>
                <a:t>, </a:t>
              </a:r>
              <a:r>
                <a:rPr lang="en-US" dirty="0" err="1" smtClean="0"/>
                <a:t>altfel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7068896" y="413193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23923" y="3955827"/>
            <a:ext cx="3284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j = 2:n </a:t>
            </a:r>
          </a:p>
          <a:p>
            <a:r>
              <a:rPr lang="en-US" dirty="0" smtClean="0"/>
              <a:t>  	  TD(j) = min(TD(j),TD(j-1)+1) 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8130" y="5243192"/>
            <a:ext cx="349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j = </a:t>
            </a:r>
            <a:r>
              <a:rPr lang="en-US" dirty="0" smtClean="0"/>
              <a:t>n-1:-1:1 </a:t>
            </a:r>
            <a:endParaRPr lang="en-US" dirty="0"/>
          </a:p>
          <a:p>
            <a:r>
              <a:rPr lang="en-US" dirty="0"/>
              <a:t>  	  </a:t>
            </a:r>
            <a:r>
              <a:rPr lang="en-US" dirty="0" smtClean="0"/>
              <a:t>TD(</a:t>
            </a:r>
            <a:r>
              <a:rPr lang="en-US" dirty="0"/>
              <a:t>j) </a:t>
            </a:r>
            <a:r>
              <a:rPr lang="en-US" dirty="0" smtClean="0"/>
              <a:t>= min(TD(j),TD(j+1)+1) 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73104" r="17084" b="19031"/>
          <a:stretch/>
        </p:blipFill>
        <p:spPr bwMode="auto">
          <a:xfrm>
            <a:off x="5410530" y="2825744"/>
            <a:ext cx="3412370" cy="65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Group 29"/>
          <p:cNvGrpSpPr/>
          <p:nvPr/>
        </p:nvGrpSpPr>
        <p:grpSpPr>
          <a:xfrm>
            <a:off x="5583664" y="1997746"/>
            <a:ext cx="3229049" cy="443901"/>
            <a:chOff x="9897391" y="2741184"/>
            <a:chExt cx="4176336" cy="446705"/>
          </a:xfrm>
        </p:grpSpPr>
        <p:sp>
          <p:nvSpPr>
            <p:cNvPr id="31" name="Rectangle 30"/>
            <p:cNvSpPr/>
            <p:nvPr/>
          </p:nvSpPr>
          <p:spPr>
            <a:xfrm>
              <a:off x="9897391" y="2741184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362235" y="2741184"/>
              <a:ext cx="463625" cy="443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825830" y="2742611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90674" y="2742611"/>
              <a:ext cx="463625" cy="44342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754217" y="2743035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219061" y="2743035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2656" y="2744462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147500" y="2744462"/>
              <a:ext cx="463625" cy="443427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3610102" y="2744462"/>
              <a:ext cx="463625" cy="44342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86203" r="17084" b="6644"/>
          <a:stretch/>
        </p:blipFill>
        <p:spPr bwMode="auto">
          <a:xfrm>
            <a:off x="5377681" y="5300598"/>
            <a:ext cx="3412370" cy="59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7710" t="79704" r="17084" b="12431"/>
          <a:stretch/>
        </p:blipFill>
        <p:spPr bwMode="auto">
          <a:xfrm>
            <a:off x="5423865" y="4002692"/>
            <a:ext cx="3412370" cy="65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31414" y="1547053"/>
            <a:ext cx="1858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Exemplu</a:t>
            </a:r>
            <a:endParaRPr lang="en-US" sz="2200" b="1" i="1" dirty="0"/>
          </a:p>
        </p:txBody>
      </p: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6807979" y="6559477"/>
            <a:ext cx="2382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D. </a:t>
            </a:r>
            <a:r>
              <a:rPr lang="en-US" sz="1200" dirty="0" err="1" smtClean="0"/>
              <a:t>Huttenlocher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22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91"/>
            <a:ext cx="8229600" cy="1143000"/>
          </a:xfrm>
        </p:spPr>
        <p:txBody>
          <a:bodyPr/>
          <a:lstStyle/>
          <a:p>
            <a:r>
              <a:rPr lang="en-US" dirty="0" err="1"/>
              <a:t>Transformata</a:t>
            </a:r>
            <a:r>
              <a:rPr lang="en-US" dirty="0"/>
              <a:t> </a:t>
            </a:r>
            <a:r>
              <a:rPr lang="en-US" dirty="0" err="1" smtClean="0"/>
              <a:t>Distanță</a:t>
            </a:r>
            <a:r>
              <a:rPr lang="en-US" dirty="0" smtClean="0"/>
              <a:t> – 2D</a:t>
            </a:r>
          </a:p>
        </p:txBody>
      </p:sp>
      <p:sp>
        <p:nvSpPr>
          <p:cNvPr id="107530" name="Rectangle 12"/>
          <p:cNvSpPr>
            <a:spLocks noChangeArrowheads="1"/>
          </p:cNvSpPr>
          <p:nvPr/>
        </p:nvSpPr>
        <p:spPr bwMode="auto">
          <a:xfrm>
            <a:off x="381000" y="1668429"/>
            <a:ext cx="624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7533" name="Rectangle 12"/>
          <p:cNvSpPr>
            <a:spLocks noChangeArrowheads="1"/>
          </p:cNvSpPr>
          <p:nvPr/>
        </p:nvSpPr>
        <p:spPr bwMode="auto">
          <a:xfrm>
            <a:off x="7493000" y="2993992"/>
            <a:ext cx="1423988" cy="83978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515" y="1330280"/>
            <a:ext cx="6692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Analog cu 1D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Inițializare</a:t>
            </a:r>
            <a:endParaRPr lang="en-US" sz="2800" dirty="0" smtClean="0"/>
          </a:p>
          <a:p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Trecere</a:t>
            </a:r>
            <a:r>
              <a:rPr lang="en-US" sz="2800" dirty="0" smtClean="0"/>
              <a:t> </a:t>
            </a:r>
            <a:r>
              <a:rPr lang="en-US" sz="2800" dirty="0" err="1" smtClean="0"/>
              <a:t>înainte</a:t>
            </a:r>
            <a:r>
              <a:rPr lang="en-US" sz="2800" dirty="0" smtClean="0"/>
              <a:t> (</a:t>
            </a:r>
            <a:r>
              <a:rPr lang="en-US" sz="2800" dirty="0" err="1" smtClean="0"/>
              <a:t>vecin</a:t>
            </a:r>
            <a:r>
              <a:rPr lang="en-US" sz="2800" dirty="0" smtClean="0"/>
              <a:t> </a:t>
            </a:r>
            <a:r>
              <a:rPr lang="en-US" sz="2800" dirty="0" err="1" smtClean="0"/>
              <a:t>stânga</a:t>
            </a:r>
            <a:r>
              <a:rPr lang="en-US" sz="2800" dirty="0" smtClean="0"/>
              <a:t>, </a:t>
            </a:r>
            <a:r>
              <a:rPr lang="en-US" sz="2800" dirty="0" err="1" smtClean="0"/>
              <a:t>sus</a:t>
            </a:r>
            <a:r>
              <a:rPr lang="en-US" sz="2800" dirty="0" smtClean="0"/>
              <a:t>)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err="1" smtClean="0"/>
              <a:t>Trecere</a:t>
            </a:r>
            <a:r>
              <a:rPr lang="en-US" sz="2800" dirty="0" smtClean="0"/>
              <a:t> </a:t>
            </a:r>
            <a:r>
              <a:rPr lang="en-US" sz="2800" dirty="0" err="1" smtClean="0"/>
              <a:t>înapoi</a:t>
            </a:r>
            <a:r>
              <a:rPr lang="en-US" sz="2800" dirty="0" smtClean="0"/>
              <a:t> (</a:t>
            </a:r>
            <a:r>
              <a:rPr lang="en-US" sz="2800" dirty="0" err="1" smtClean="0"/>
              <a:t>vecin</a:t>
            </a:r>
            <a:r>
              <a:rPr lang="en-US" sz="2800" dirty="0" smtClean="0"/>
              <a:t> </a:t>
            </a:r>
            <a:r>
              <a:rPr lang="en-US" sz="2800" dirty="0" err="1" smtClean="0"/>
              <a:t>dreapta</a:t>
            </a:r>
            <a:r>
              <a:rPr lang="en-US" sz="2800" dirty="0" smtClean="0"/>
              <a:t>, </a:t>
            </a:r>
            <a:r>
              <a:rPr lang="en-US" sz="2800" dirty="0" err="1" smtClean="0"/>
              <a:t>jos</a:t>
            </a:r>
            <a:r>
              <a:rPr lang="en-US" sz="2800" dirty="0" smtClean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52933" y="2696920"/>
            <a:ext cx="3918437" cy="1261884"/>
            <a:chOff x="5785237" y="4131932"/>
            <a:chExt cx="3344625" cy="1261884"/>
          </a:xfrm>
        </p:grpSpPr>
        <p:sp>
          <p:nvSpPr>
            <p:cNvPr id="3" name="TextBox 2"/>
            <p:cNvSpPr txBox="1"/>
            <p:nvPr/>
          </p:nvSpPr>
          <p:spPr>
            <a:xfrm>
              <a:off x="5785237" y="4131932"/>
              <a:ext cx="3284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</a:t>
              </a:r>
              <a:endParaRPr lang="en-US" dirty="0"/>
            </a:p>
            <a:p>
              <a:r>
                <a:rPr lang="en-US" dirty="0"/>
                <a:t> </a:t>
              </a:r>
              <a:r>
                <a:rPr lang="en-US" dirty="0" smtClean="0"/>
                <a:t>      TD(</a:t>
              </a:r>
              <a:r>
                <a:rPr lang="en-US" dirty="0" err="1"/>
                <a:t>i</a:t>
              </a:r>
              <a:r>
                <a:rPr lang="en-US" dirty="0" err="1" smtClean="0"/>
                <a:t>,j</a:t>
              </a:r>
              <a:r>
                <a:rPr lang="en-US" dirty="0"/>
                <a:t>) = 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50318" y="4131932"/>
              <a:ext cx="187954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0,    </a:t>
              </a:r>
              <a:r>
                <a:rPr lang="en-US" dirty="0" err="1" smtClean="0"/>
                <a:t>dacă</a:t>
              </a:r>
              <a:r>
                <a:rPr lang="en-US" dirty="0" smtClean="0"/>
                <a:t> (</a:t>
              </a:r>
              <a:r>
                <a:rPr lang="en-US" dirty="0" err="1"/>
                <a:t>i</a:t>
              </a:r>
              <a:r>
                <a:rPr lang="en-US" dirty="0" err="1" smtClean="0"/>
                <a:t>,j</a:t>
              </a:r>
              <a:r>
                <a:rPr lang="en-US" dirty="0" smtClean="0"/>
                <a:t>) </a:t>
              </a:r>
              <a:r>
                <a:rPr lang="en-US" dirty="0" err="1" smtClean="0"/>
                <a:t>este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I </a:t>
              </a:r>
            </a:p>
            <a:p>
              <a:endParaRPr lang="en-US" dirty="0"/>
            </a:p>
            <a:p>
              <a:r>
                <a:rPr lang="en-US" sz="2200" dirty="0" smtClean="0"/>
                <a:t>∞</a:t>
              </a:r>
              <a:r>
                <a:rPr lang="en-US" dirty="0" smtClean="0"/>
                <a:t>, </a:t>
              </a:r>
              <a:r>
                <a:rPr lang="en-US" dirty="0" err="1" smtClean="0"/>
                <a:t>altfel</a:t>
              </a:r>
              <a:endParaRPr lang="en-US" dirty="0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7068896" y="4131932"/>
              <a:ext cx="303156" cy="92333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77833" y="3955827"/>
            <a:ext cx="484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  	  </a:t>
            </a:r>
            <a:r>
              <a:rPr lang="en-US" dirty="0" smtClean="0"/>
              <a:t>TD(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/>
              <a:t>) </a:t>
            </a:r>
            <a:r>
              <a:rPr lang="en-US" dirty="0" smtClean="0"/>
              <a:t>= min(TD(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),TD(i,j-1)+1,TD(i-1,j)+1)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7558" y="1671691"/>
            <a:ext cx="1858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Exemplu</a:t>
            </a:r>
            <a:endParaRPr lang="en-US" sz="2200" b="1" i="1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38570" t="78073" r="51994" b="7936"/>
          <a:stretch/>
        </p:blipFill>
        <p:spPr bwMode="auto">
          <a:xfrm>
            <a:off x="6674238" y="2554675"/>
            <a:ext cx="1270540" cy="1151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50453" t="78114" r="40463" b="6389"/>
          <a:stretch/>
        </p:blipFill>
        <p:spPr bwMode="auto">
          <a:xfrm>
            <a:off x="6674238" y="3792234"/>
            <a:ext cx="1223120" cy="127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62316" t="78114" r="28425" b="6389"/>
          <a:stretch/>
        </p:blipFill>
        <p:spPr bwMode="auto">
          <a:xfrm>
            <a:off x="7897358" y="3792235"/>
            <a:ext cx="1246642" cy="127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73847" t="76025" r="17084" b="6389"/>
          <a:stretch/>
        </p:blipFill>
        <p:spPr bwMode="auto">
          <a:xfrm>
            <a:off x="6674238" y="4879157"/>
            <a:ext cx="122099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317345" y="5300598"/>
            <a:ext cx="484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  	  </a:t>
            </a:r>
            <a:r>
              <a:rPr lang="en-US" dirty="0" smtClean="0"/>
              <a:t>TD(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/>
              <a:t>) </a:t>
            </a:r>
            <a:r>
              <a:rPr lang="en-US" dirty="0" smtClean="0"/>
              <a:t>= min(TD(</a:t>
            </a:r>
            <a:r>
              <a:rPr lang="en-US" dirty="0" err="1"/>
              <a:t>i</a:t>
            </a:r>
            <a:r>
              <a:rPr lang="en-US" dirty="0" err="1" smtClean="0"/>
              <a:t>,j</a:t>
            </a:r>
            <a:r>
              <a:rPr lang="en-US" dirty="0" smtClean="0"/>
              <a:t>),TD(i,j+1)+1,TD(i+1,j)+1) </a:t>
            </a:r>
            <a:endParaRPr lang="en-US" dirty="0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26327" t="78462" r="63540" b="6389"/>
          <a:stretch/>
        </p:blipFill>
        <p:spPr bwMode="auto">
          <a:xfrm>
            <a:off x="6629400" y="1388329"/>
            <a:ext cx="1364251" cy="124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6807979" y="6559477"/>
            <a:ext cx="2382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D. </a:t>
            </a:r>
            <a:r>
              <a:rPr lang="en-US" sz="1200" dirty="0" err="1" smtClean="0"/>
              <a:t>Huttenlocher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29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err="1"/>
              <a:t>d</a:t>
            </a:r>
            <a:r>
              <a:rPr lang="en-US" sz="2400" dirty="0" err="1" smtClean="0"/>
              <a:t>istanța</a:t>
            </a:r>
            <a:r>
              <a:rPr lang="en-US" sz="2400" dirty="0" smtClean="0"/>
              <a:t> </a:t>
            </a:r>
            <a:r>
              <a:rPr lang="en-US" sz="2400" dirty="0" err="1" smtClean="0"/>
              <a:t>medie</a:t>
            </a:r>
            <a:r>
              <a:rPr lang="en-US" sz="2400" dirty="0" smtClean="0"/>
              <a:t> </a:t>
            </a:r>
            <a:r>
              <a:rPr lang="en-US" sz="2400" dirty="0" err="1" smtClean="0"/>
              <a:t>până</a:t>
            </a:r>
            <a:r>
              <a:rPr lang="en-US" sz="2400" dirty="0" smtClean="0"/>
              <a:t> la </a:t>
            </a:r>
            <a:r>
              <a:rPr lang="en-US" sz="2400" dirty="0" err="1" smtClean="0"/>
              <a:t>cel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apropiat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din </a:t>
            </a:r>
            <a:r>
              <a:rPr lang="en-US" sz="2400" b="1" i="1" dirty="0" smtClean="0"/>
              <a:t>I</a:t>
            </a:r>
          </a:p>
        </p:txBody>
      </p:sp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Imagine cu </a:t>
            </a:r>
            <a:r>
              <a:rPr lang="en-US" b="1" dirty="0" err="1" smtClean="0">
                <a:solidFill>
                  <a:srgbClr val="000000"/>
                </a:solidFill>
              </a:rPr>
              <a:t>muchii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Distanța</a:t>
            </a:r>
            <a:r>
              <a:rPr lang="en-US" dirty="0" smtClean="0"/>
              <a:t> Chamfer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" y="2059677"/>
            <a:ext cx="4642678" cy="837642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72755" r="39166" b="7008"/>
          <a:stretch>
            <a:fillRect/>
          </a:stretch>
        </p:blipFill>
        <p:spPr bwMode="auto">
          <a:xfrm>
            <a:off x="60198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6172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5867400" y="5592762"/>
            <a:ext cx="304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t</a:t>
            </a:r>
            <a:r>
              <a:rPr lang="en-US" b="1" dirty="0" err="1" smtClean="0">
                <a:solidFill>
                  <a:srgbClr val="000000"/>
                </a:solidFill>
              </a:rPr>
              <a:t>ransformata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alb</a:t>
            </a:r>
            <a:r>
              <a:rPr lang="en-US" b="1" dirty="0" smtClean="0">
                <a:solidFill>
                  <a:srgbClr val="000000"/>
                </a:solidFill>
              </a:rPr>
              <a:t> –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r>
              <a:rPr lang="en-US" b="1" dirty="0" smtClean="0">
                <a:solidFill>
                  <a:srgbClr val="000000"/>
                </a:solidFill>
              </a:rPr>
              <a:t> mare,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n</a:t>
            </a:r>
            <a:r>
              <a:rPr lang="en-US" b="1" dirty="0" err="1" smtClean="0">
                <a:solidFill>
                  <a:srgbClr val="000000"/>
                </a:solidFill>
              </a:rPr>
              <a:t>egru</a:t>
            </a:r>
            <a:r>
              <a:rPr lang="en-US" b="1" dirty="0" smtClean="0">
                <a:solidFill>
                  <a:srgbClr val="000000"/>
                </a:solidFill>
              </a:rPr>
              <a:t> -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mică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542626"/>
            <a:ext cx="384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Complexitate</a:t>
            </a:r>
            <a:r>
              <a:rPr lang="en-US" b="1" dirty="0" smtClean="0"/>
              <a:t> </a:t>
            </a:r>
            <a:r>
              <a:rPr lang="en-US" b="1" dirty="0" err="1" smtClean="0"/>
              <a:t>implementare</a:t>
            </a:r>
            <a:r>
              <a:rPr lang="en-US" b="1" dirty="0" smtClean="0"/>
              <a:t> </a:t>
            </a:r>
            <a:r>
              <a:rPr lang="en-US" b="1" dirty="0" err="1" smtClean="0"/>
              <a:t>naivă</a:t>
            </a:r>
            <a:r>
              <a:rPr lang="en-US" b="1" dirty="0" smtClean="0"/>
              <a:t>: </a:t>
            </a:r>
          </a:p>
          <a:p>
            <a:r>
              <a:rPr lang="en-US" b="1" dirty="0" smtClean="0"/>
              <a:t>|</a:t>
            </a:r>
            <a:r>
              <a:rPr lang="en-US" b="1" dirty="0"/>
              <a:t>T| * |I|</a:t>
            </a:r>
            <a:r>
              <a:rPr lang="en-US" b="1" baseline="30000" dirty="0"/>
              <a:t>2</a:t>
            </a:r>
            <a:r>
              <a:rPr lang="en-US" b="1" dirty="0"/>
              <a:t> </a:t>
            </a:r>
            <a:r>
              <a:rPr lang="en-US" b="1" dirty="0" err="1"/>
              <a:t>operații</a:t>
            </a:r>
            <a:endParaRPr lang="en-US" b="1" dirty="0"/>
          </a:p>
          <a:p>
            <a:r>
              <a:rPr lang="en-US" b="1" dirty="0" err="1" smtClean="0">
                <a:solidFill>
                  <a:srgbClr val="FF0000"/>
                </a:solidFill>
              </a:rPr>
              <a:t>Complexitate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transformata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distanță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|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rgbClr val="FF0000"/>
                </a:solidFill>
              </a:rPr>
              <a:t>| * </a:t>
            </a:r>
            <a:r>
              <a:rPr lang="en-US" b="1" dirty="0">
                <a:solidFill>
                  <a:srgbClr val="FF0000"/>
                </a:solidFill>
              </a:rPr>
              <a:t>|I</a:t>
            </a:r>
            <a:r>
              <a:rPr lang="en-US" b="1" dirty="0" smtClean="0">
                <a:solidFill>
                  <a:srgbClr val="FF0000"/>
                </a:solidFill>
              </a:rPr>
              <a:t>| </a:t>
            </a:r>
            <a:r>
              <a:rPr lang="en-US" b="1" dirty="0" err="1" smtClean="0">
                <a:solidFill>
                  <a:srgbClr val="FF0000"/>
                </a:solidFill>
              </a:rPr>
              <a:t>operații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49405" r="39166" b="30359"/>
          <a:stretch>
            <a:fillRect/>
          </a:stretch>
        </p:blipFill>
        <p:spPr bwMode="auto">
          <a:xfrm>
            <a:off x="3429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19829" r="39166" b="59935"/>
          <a:stretch>
            <a:fillRect/>
          </a:stretch>
        </p:blipFill>
        <p:spPr bwMode="auto">
          <a:xfrm>
            <a:off x="7620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TextBox 10"/>
          <p:cNvSpPr txBox="1">
            <a:spLocks noChangeArrowheads="1"/>
          </p:cNvSpPr>
          <p:nvPr/>
        </p:nvSpPr>
        <p:spPr bwMode="auto">
          <a:xfrm>
            <a:off x="3733801" y="5592762"/>
            <a:ext cx="2016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Imagine cu </a:t>
            </a:r>
            <a:r>
              <a:rPr lang="en-US" b="1" dirty="0" err="1" smtClean="0">
                <a:solidFill>
                  <a:srgbClr val="000000"/>
                </a:solidFill>
              </a:rPr>
              <a:t>muchii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Recunoaşterea</a:t>
            </a:r>
            <a:r>
              <a:rPr lang="en-US" dirty="0" smtClean="0"/>
              <a:t> </a:t>
            </a:r>
            <a:r>
              <a:rPr lang="en-US" dirty="0" err="1" smtClean="0"/>
              <a:t>semnelor</a:t>
            </a:r>
            <a:r>
              <a:rPr lang="en-US" dirty="0" smtClean="0"/>
              <a:t> de </a:t>
            </a:r>
            <a:r>
              <a:rPr lang="en-US" dirty="0" err="1" smtClean="0"/>
              <a:t>circulație</a:t>
            </a:r>
            <a:endParaRPr lang="en-US" dirty="0" smtClean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 l="45416" t="72755" r="39166" b="7008"/>
          <a:stretch>
            <a:fillRect/>
          </a:stretch>
        </p:blipFill>
        <p:spPr bwMode="auto">
          <a:xfrm>
            <a:off x="6019800" y="3535362"/>
            <a:ext cx="2476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2"/>
          <p:cNvSpPr>
            <a:spLocks noChangeArrowheads="1"/>
          </p:cNvSpPr>
          <p:nvPr/>
        </p:nvSpPr>
        <p:spPr bwMode="auto">
          <a:xfrm>
            <a:off x="6172200" y="3687762"/>
            <a:ext cx="228600" cy="228600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39166" t="49915" r="38333" b="30257"/>
          <a:stretch>
            <a:fillRect/>
          </a:stretch>
        </p:blipFill>
        <p:spPr bwMode="auto">
          <a:xfrm>
            <a:off x="4299324" y="1213832"/>
            <a:ext cx="4114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867400" y="5592762"/>
            <a:ext cx="304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t</a:t>
            </a:r>
            <a:r>
              <a:rPr lang="en-US" b="1" dirty="0" err="1" smtClean="0">
                <a:solidFill>
                  <a:srgbClr val="000000"/>
                </a:solidFill>
              </a:rPr>
              <a:t>ransformata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endParaRPr lang="en-US" b="1" dirty="0" smtClean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alb</a:t>
            </a:r>
            <a:r>
              <a:rPr lang="en-US" b="1" dirty="0" smtClean="0">
                <a:solidFill>
                  <a:srgbClr val="000000"/>
                </a:solidFill>
              </a:rPr>
              <a:t> –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r>
              <a:rPr lang="en-US" b="1" dirty="0" smtClean="0">
                <a:solidFill>
                  <a:srgbClr val="000000"/>
                </a:solidFill>
              </a:rPr>
              <a:t> mare,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n</a:t>
            </a:r>
            <a:r>
              <a:rPr lang="en-US" b="1" dirty="0" err="1" smtClean="0">
                <a:solidFill>
                  <a:srgbClr val="000000"/>
                </a:solidFill>
              </a:rPr>
              <a:t>egru</a:t>
            </a:r>
            <a:r>
              <a:rPr lang="en-US" b="1" dirty="0" smtClean="0">
                <a:solidFill>
                  <a:srgbClr val="000000"/>
                </a:solidFill>
              </a:rPr>
              <a:t> - </a:t>
            </a:r>
            <a:r>
              <a:rPr lang="en-US" b="1" dirty="0" err="1" smtClean="0">
                <a:solidFill>
                  <a:srgbClr val="000000"/>
                </a:solidFill>
              </a:rPr>
              <a:t>distanță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mică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529" y="1213832"/>
            <a:ext cx="4179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Recunoaștere</a:t>
            </a:r>
            <a:r>
              <a:rPr lang="en-US" dirty="0" smtClean="0"/>
              <a:t> = </a:t>
            </a:r>
            <a:r>
              <a:rPr lang="en-US" dirty="0" err="1" smtClean="0">
                <a:solidFill>
                  <a:srgbClr val="008000"/>
                </a:solidFill>
              </a:rPr>
              <a:t>detectare</a:t>
            </a:r>
            <a:r>
              <a:rPr lang="en-US" dirty="0" smtClean="0"/>
              <a:t> + </a:t>
            </a:r>
            <a:r>
              <a:rPr lang="en-US" dirty="0" err="1" smtClean="0">
                <a:solidFill>
                  <a:srgbClr val="3366FF"/>
                </a:solidFill>
              </a:rPr>
              <a:t>clasificare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err="1" smtClean="0">
                <a:solidFill>
                  <a:srgbClr val="008000"/>
                </a:solidFill>
              </a:rPr>
              <a:t>Detectare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= </a:t>
            </a:r>
            <a:r>
              <a:rPr lang="en-US" dirty="0" err="1" smtClean="0">
                <a:solidFill>
                  <a:srgbClr val="000000"/>
                </a:solidFill>
              </a:rPr>
              <a:t>localizăm</a:t>
            </a:r>
            <a:r>
              <a:rPr lang="en-US" dirty="0" smtClean="0"/>
              <a:t> </a:t>
            </a:r>
            <a:r>
              <a:rPr lang="en-US" dirty="0" err="1" smtClean="0"/>
              <a:t>conturul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imagine (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baza</a:t>
            </a:r>
            <a:r>
              <a:rPr lang="en-US" dirty="0" smtClean="0"/>
              <a:t> de template: </a:t>
            </a:r>
            <a:r>
              <a:rPr lang="en-US" dirty="0" err="1" smtClean="0"/>
              <a:t>triunghi</a:t>
            </a:r>
            <a:r>
              <a:rPr lang="en-US" dirty="0"/>
              <a:t>, </a:t>
            </a:r>
            <a:r>
              <a:rPr lang="en-US" dirty="0" err="1" smtClean="0"/>
              <a:t>cerc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3366FF"/>
                </a:solidFill>
              </a:rPr>
              <a:t>Clasificare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= </a:t>
            </a:r>
            <a:r>
              <a:rPr lang="en-US" dirty="0" err="1" smtClean="0">
                <a:solidFill>
                  <a:srgbClr val="000000"/>
                </a:solidFill>
              </a:rPr>
              <a:t>analizăm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pixelii</a:t>
            </a:r>
            <a:r>
              <a:rPr lang="en-US" dirty="0" smtClean="0">
                <a:solidFill>
                  <a:srgbClr val="000000"/>
                </a:solidFill>
              </a:rPr>
              <a:t> din </a:t>
            </a:r>
            <a:r>
              <a:rPr lang="en-US" dirty="0" err="1" smtClean="0">
                <a:solidFill>
                  <a:srgbClr val="000000"/>
                </a:solidFill>
              </a:rPr>
              <a:t>interiorul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conturului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și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clasificăm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semnul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circulație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într</a:t>
            </a:r>
            <a:r>
              <a:rPr lang="en-US" dirty="0" smtClean="0">
                <a:solidFill>
                  <a:srgbClr val="000000"/>
                </a:solidFill>
              </a:rPr>
              <a:t>-o </a:t>
            </a:r>
            <a:r>
              <a:rPr lang="en-US" dirty="0" err="1" smtClean="0">
                <a:solidFill>
                  <a:srgbClr val="000000"/>
                </a:solidFill>
              </a:rPr>
              <a:t>clasă</a:t>
            </a:r>
            <a:r>
              <a:rPr lang="en-US" dirty="0" smtClean="0">
                <a:solidFill>
                  <a:srgbClr val="000000"/>
                </a:solidFill>
              </a:rPr>
              <a:t> (</a:t>
            </a:r>
            <a:r>
              <a:rPr lang="en-US" dirty="0" err="1" smtClean="0">
                <a:solidFill>
                  <a:srgbClr val="000000"/>
                </a:solidFill>
              </a:rPr>
              <a:t>limitare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viteză</a:t>
            </a:r>
            <a:r>
              <a:rPr lang="en-US" dirty="0" smtClean="0">
                <a:solidFill>
                  <a:srgbClr val="000000"/>
                </a:solidFill>
              </a:rPr>
              <a:t> 60 km, </a:t>
            </a:r>
            <a:r>
              <a:rPr lang="en-US" dirty="0" err="1" smtClean="0">
                <a:solidFill>
                  <a:srgbClr val="000000"/>
                </a:solidFill>
              </a:rPr>
              <a:t>limitare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viteză</a:t>
            </a:r>
            <a:r>
              <a:rPr lang="en-US" dirty="0" smtClean="0">
                <a:solidFill>
                  <a:srgbClr val="000000"/>
                </a:solidFill>
              </a:rPr>
              <a:t> 80 km, </a:t>
            </a:r>
            <a:r>
              <a:rPr lang="en-US" dirty="0" err="1" smtClean="0">
                <a:solidFill>
                  <a:srgbClr val="000000"/>
                </a:solidFill>
              </a:rPr>
              <a:t>semafor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etc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4" grpId="0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5" name="TextBox 9"/>
          <p:cNvSpPr txBox="1">
            <a:spLocks noChangeArrowheads="1"/>
          </p:cNvSpPr>
          <p:nvPr/>
        </p:nvSpPr>
        <p:spPr bwMode="auto">
          <a:xfrm>
            <a:off x="0" y="6565612"/>
            <a:ext cx="41910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Video de la D</a:t>
            </a:r>
            <a:r>
              <a:rPr lang="en-US" sz="1300" dirty="0">
                <a:solidFill>
                  <a:srgbClr val="000000"/>
                </a:solidFill>
              </a:rPr>
              <a:t>. </a:t>
            </a:r>
            <a:r>
              <a:rPr lang="en-US" sz="1300" dirty="0" err="1">
                <a:solidFill>
                  <a:srgbClr val="000000"/>
                </a:solidFill>
              </a:rPr>
              <a:t>Gavrila</a:t>
            </a:r>
            <a:r>
              <a:rPr lang="en-US" sz="1300" dirty="0">
                <a:solidFill>
                  <a:srgbClr val="000000"/>
                </a:solidFill>
              </a:rPr>
              <a:t>, DAGM 1999</a:t>
            </a:r>
          </a:p>
        </p:txBody>
      </p:sp>
      <p:pic>
        <p:nvPicPr>
          <p:cNvPr id="2" name="day_lowdat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950" y="1830574"/>
            <a:ext cx="4284033" cy="342722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Recunoaşterea</a:t>
            </a:r>
            <a:r>
              <a:rPr lang="en-US" dirty="0" smtClean="0"/>
              <a:t> </a:t>
            </a:r>
            <a:r>
              <a:rPr lang="en-US" dirty="0" err="1" smtClean="0"/>
              <a:t>semnelor</a:t>
            </a:r>
            <a:r>
              <a:rPr lang="en-US" dirty="0" smtClean="0"/>
              <a:t> de </a:t>
            </a:r>
            <a:r>
              <a:rPr lang="en-US" dirty="0" err="1" smtClean="0"/>
              <a:t>circulație</a:t>
            </a:r>
            <a:endParaRPr lang="en-US" dirty="0" smtClean="0"/>
          </a:p>
        </p:txBody>
      </p:sp>
      <p:pic>
        <p:nvPicPr>
          <p:cNvPr id="8" name="night_lowdat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9169" y="1830574"/>
            <a:ext cx="4284031" cy="3427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507" y="5381117"/>
            <a:ext cx="28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</a:t>
            </a:r>
            <a:r>
              <a:rPr lang="en-US" sz="2400" dirty="0" err="1" smtClean="0"/>
              <a:t>ondiții</a:t>
            </a:r>
            <a:r>
              <a:rPr lang="en-US" sz="2400" dirty="0" smtClean="0"/>
              <a:t> de </a:t>
            </a:r>
            <a:r>
              <a:rPr lang="en-US" sz="2400" dirty="0" err="1" smtClean="0"/>
              <a:t>zi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04829" y="5381117"/>
            <a:ext cx="28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</a:t>
            </a:r>
            <a:r>
              <a:rPr lang="en-US" sz="2400" dirty="0" err="1" smtClean="0"/>
              <a:t>ondiții</a:t>
            </a:r>
            <a:r>
              <a:rPr lang="en-US" sz="2400" dirty="0" smtClean="0"/>
              <a:t> de </a:t>
            </a:r>
            <a:r>
              <a:rPr lang="en-US" sz="2400" dirty="0" err="1" smtClean="0"/>
              <a:t>noapte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45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pietonilor</a:t>
            </a:r>
            <a:endParaRPr lang="en-US" dirty="0" smtClean="0"/>
          </a:p>
        </p:txBody>
      </p:sp>
      <p:pic>
        <p:nvPicPr>
          <p:cNvPr id="2" name="iaa7_gavrila_lo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0882" y="3705089"/>
            <a:ext cx="3915419" cy="2610279"/>
          </a:xfrm>
          <a:prstGeom prst="rect">
            <a:avLst/>
          </a:prstGeom>
        </p:spPr>
      </p:pic>
      <p:pic>
        <p:nvPicPr>
          <p:cNvPr id="4" name="franz_ground_class_medium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0750" y="1031192"/>
            <a:ext cx="4076050" cy="2782688"/>
          </a:xfrm>
          <a:prstGeom prst="rect">
            <a:avLst/>
          </a:prstGeom>
        </p:spPr>
      </p:pic>
      <p:pic>
        <p:nvPicPr>
          <p:cNvPr id="6" name="592-3_lowdata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807568" y="3948351"/>
            <a:ext cx="3550526" cy="2367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6705" y="6425153"/>
            <a:ext cx="761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itchFamily="34" charset="0"/>
              </a:rPr>
              <a:t>http://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</a:rPr>
              <a:t>www.gavrila.net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</a:rPr>
              <a:t>/Research/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</a:rPr>
              <a:t>Chamfer_System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</a:rPr>
              <a:t>/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</a:rPr>
              <a:t>chamfer_system.html</a:t>
            </a:r>
            <a:endParaRPr lang="en-US" dirty="0">
              <a:solidFill>
                <a:srgbClr val="0000FF"/>
              </a:solidFill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3881" y="1133037"/>
            <a:ext cx="383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Detectare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pietonilor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= </a:t>
            </a:r>
            <a:r>
              <a:rPr lang="en-US" dirty="0" err="1">
                <a:solidFill>
                  <a:srgbClr val="000000"/>
                </a:solidFill>
              </a:rPr>
              <a:t>localizăm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contururi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err="1">
                <a:solidFill>
                  <a:srgbClr val="000000"/>
                </a:solidFill>
              </a:rPr>
              <a:t>în</a:t>
            </a:r>
            <a:r>
              <a:rPr lang="en-US" dirty="0">
                <a:solidFill>
                  <a:srgbClr val="000000"/>
                </a:solidFill>
              </a:rPr>
              <a:t> imagine </a:t>
            </a:r>
            <a:r>
              <a:rPr lang="en-US" dirty="0" err="1" smtClean="0">
                <a:solidFill>
                  <a:srgbClr val="000000"/>
                </a:solidFill>
              </a:rPr>
              <a:t>asemănătoare</a:t>
            </a:r>
            <a:r>
              <a:rPr lang="en-US" dirty="0" smtClean="0">
                <a:solidFill>
                  <a:srgbClr val="000000"/>
                </a:solidFill>
              </a:rPr>
              <a:t> cu </a:t>
            </a:r>
            <a:r>
              <a:rPr lang="en-US" dirty="0" err="1" smtClean="0">
                <a:solidFill>
                  <a:srgbClr val="000000"/>
                </a:solidFill>
              </a:rPr>
              <a:t>contururi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pietoni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dintr</a:t>
            </a:r>
            <a:r>
              <a:rPr lang="en-US" dirty="0" smtClean="0">
                <a:solidFill>
                  <a:srgbClr val="000000"/>
                </a:solidFill>
              </a:rPr>
              <a:t>-o </a:t>
            </a:r>
            <a:r>
              <a:rPr lang="en-US" dirty="0" err="1" smtClean="0">
                <a:solidFill>
                  <a:srgbClr val="000000"/>
                </a:solidFill>
              </a:rPr>
              <a:t>mulțime</a:t>
            </a:r>
            <a:r>
              <a:rPr lang="en-US" dirty="0" smtClean="0">
                <a:solidFill>
                  <a:srgbClr val="000000"/>
                </a:solidFill>
              </a:rPr>
              <a:t> de template-</a:t>
            </a:r>
            <a:r>
              <a:rPr lang="en-US" dirty="0" err="1" smtClean="0">
                <a:solidFill>
                  <a:srgbClr val="000000"/>
                </a:solidFill>
              </a:rPr>
              <a:t>uri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3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4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46088" y="1599725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Avantaje</a:t>
            </a:r>
            <a:endParaRPr lang="en-US" sz="2800" dirty="0" smtClean="0"/>
          </a:p>
          <a:p>
            <a:pPr lvl="1"/>
            <a:r>
              <a:rPr lang="en-US" sz="2400" dirty="0" err="1" smtClean="0"/>
              <a:t>simplă</a:t>
            </a:r>
            <a:r>
              <a:rPr lang="en-US" sz="2400" dirty="0" smtClean="0"/>
              <a:t> de </a:t>
            </a:r>
            <a:r>
              <a:rPr lang="en-US" sz="2400" dirty="0" err="1" smtClean="0"/>
              <a:t>implementat</a:t>
            </a:r>
            <a:endParaRPr lang="en-US" sz="2400" dirty="0" smtClean="0"/>
          </a:p>
          <a:p>
            <a:pPr lvl="1"/>
            <a:r>
              <a:rPr lang="en-US" sz="2400" dirty="0" err="1"/>
              <a:t>f</a:t>
            </a:r>
            <a:r>
              <a:rPr lang="en-US" sz="2400" dirty="0" err="1" smtClean="0"/>
              <a:t>oarte</a:t>
            </a:r>
            <a:r>
              <a:rPr lang="en-US" sz="2400" dirty="0" smtClean="0"/>
              <a:t> </a:t>
            </a:r>
            <a:r>
              <a:rPr lang="en-US" sz="2400" dirty="0" err="1" smtClean="0"/>
              <a:t>rapidă</a:t>
            </a:r>
            <a:endParaRPr lang="en-US" sz="2400" dirty="0" smtClean="0"/>
          </a:p>
          <a:p>
            <a:pPr lvl="1"/>
            <a:r>
              <a:rPr lang="en-US" sz="2400" dirty="0" err="1" smtClean="0"/>
              <a:t>tolerantă</a:t>
            </a:r>
            <a:r>
              <a:rPr lang="en-US" sz="2400" dirty="0" smtClean="0"/>
              <a:t> la </a:t>
            </a:r>
            <a:r>
              <a:rPr lang="en-US" sz="2400" dirty="0" err="1" smtClean="0"/>
              <a:t>forme</a:t>
            </a:r>
            <a:r>
              <a:rPr lang="en-US" sz="2400" dirty="0" smtClean="0"/>
              <a:t> care </a:t>
            </a:r>
            <a:r>
              <a:rPr lang="en-US" sz="2400" dirty="0" err="1" smtClean="0"/>
              <a:t>diferă</a:t>
            </a:r>
            <a:r>
              <a:rPr lang="en-US" sz="2400" dirty="0" smtClean="0"/>
              <a:t> </a:t>
            </a:r>
            <a:r>
              <a:rPr lang="en-US" sz="2400" dirty="0" err="1" smtClean="0"/>
              <a:t>puțin</a:t>
            </a:r>
            <a:r>
              <a:rPr lang="en-US" sz="2400" dirty="0" smtClean="0"/>
              <a:t> de template 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Dezavantaje</a:t>
            </a:r>
            <a:endParaRPr lang="en-US" sz="2800" dirty="0" smtClean="0"/>
          </a:p>
          <a:p>
            <a:pPr lvl="1"/>
            <a:r>
              <a:rPr lang="en-US" sz="2400" dirty="0" err="1" smtClean="0"/>
              <a:t>senzitivă</a:t>
            </a:r>
            <a:r>
              <a:rPr lang="en-US" sz="2400" dirty="0" smtClean="0"/>
              <a:t> </a:t>
            </a:r>
            <a:r>
              <a:rPr lang="en-US" sz="2400" dirty="0"/>
              <a:t>la </a:t>
            </a:r>
            <a:r>
              <a:rPr lang="en-US" sz="2400" dirty="0" err="1"/>
              <a:t>mărime</a:t>
            </a:r>
            <a:r>
              <a:rPr lang="en-US" sz="2400" dirty="0"/>
              <a:t> (</a:t>
            </a:r>
            <a:r>
              <a:rPr lang="en-US" sz="2400" dirty="0" smtClean="0"/>
              <a:t>scale)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rotație</a:t>
            </a:r>
            <a:endParaRPr lang="en-US" sz="2400" dirty="0"/>
          </a:p>
          <a:p>
            <a:pPr lvl="1"/>
            <a:r>
              <a:rPr lang="en-US" sz="2400" dirty="0" err="1"/>
              <a:t>n</a:t>
            </a:r>
            <a:r>
              <a:rPr lang="en-US" sz="2400" dirty="0" err="1" smtClean="0"/>
              <a:t>umăr</a:t>
            </a:r>
            <a:r>
              <a:rPr lang="en-US" sz="2400" dirty="0" smtClean="0"/>
              <a:t> mare de </a:t>
            </a:r>
            <a:r>
              <a:rPr lang="en-US" sz="2400" dirty="0" err="1" smtClean="0"/>
              <a:t>templaturi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diverse </a:t>
            </a:r>
            <a:r>
              <a:rPr lang="en-US" sz="2400" dirty="0" err="1" smtClean="0"/>
              <a:t>ca</a:t>
            </a:r>
            <a:r>
              <a:rPr lang="en-US" sz="2400" dirty="0" smtClean="0"/>
              <a:t> </a:t>
            </a:r>
            <a:r>
              <a:rPr lang="en-US" sz="2400" dirty="0" err="1" smtClean="0"/>
              <a:t>mărime</a:t>
            </a:r>
            <a:r>
              <a:rPr lang="en-US" sz="2400" dirty="0" smtClean="0"/>
              <a:t> </a:t>
            </a:r>
            <a:r>
              <a:rPr lang="en-US" sz="2400" dirty="0" err="1" smtClean="0"/>
              <a:t>şi</a:t>
            </a:r>
            <a:r>
              <a:rPr lang="en-US" sz="2400" dirty="0" smtClean="0"/>
              <a:t> </a:t>
            </a:r>
            <a:r>
              <a:rPr lang="en-US" sz="2400" dirty="0" err="1" smtClean="0"/>
              <a:t>ca</a:t>
            </a:r>
            <a:r>
              <a:rPr lang="en-US" sz="2400" dirty="0" smtClean="0"/>
              <a:t> </a:t>
            </a:r>
            <a:r>
              <a:rPr lang="en-US" sz="2400" dirty="0" err="1" smtClean="0"/>
              <a:t>rotație</a:t>
            </a:r>
            <a:endParaRPr lang="en-US" sz="2400" dirty="0" smtClean="0"/>
          </a:p>
          <a:p>
            <a:pPr lvl="1"/>
            <a:r>
              <a:rPr lang="en-US" sz="2400" dirty="0" err="1"/>
              <a:t>d</a:t>
            </a:r>
            <a:r>
              <a:rPr lang="en-US" sz="2400" dirty="0" err="1" smtClean="0"/>
              <a:t>etecții</a:t>
            </a:r>
            <a:r>
              <a:rPr lang="en-US" sz="2400" dirty="0" smtClean="0"/>
              <a:t> false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regiuni</a:t>
            </a:r>
            <a:r>
              <a:rPr lang="en-US" sz="2400" dirty="0" smtClean="0"/>
              <a:t> cu </a:t>
            </a:r>
            <a:r>
              <a:rPr lang="en-US" sz="2400" dirty="0" err="1" smtClean="0"/>
              <a:t>multe</a:t>
            </a:r>
            <a:r>
              <a:rPr lang="en-US" sz="2400" dirty="0" smtClean="0"/>
              <a:t> </a:t>
            </a:r>
            <a:r>
              <a:rPr lang="en-US" sz="2400" dirty="0" err="1" smtClean="0"/>
              <a:t>muchii</a:t>
            </a:r>
            <a:endParaRPr lang="en-US" sz="2400" dirty="0" smtClean="0"/>
          </a:p>
          <a:p>
            <a:pPr marL="457200" lvl="1" indent="0">
              <a:buFont typeface="Arial"/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GB" dirty="0" err="1" smtClean="0">
                <a:latin typeface="Arial" pitchFamily="34" charset="0"/>
                <a:cs typeface="Arial" pitchFamily="34" charset="0"/>
              </a:rPr>
              <a:t>Distanța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 Chamfer: </a:t>
            </a:r>
            <a:r>
              <a:rPr lang="en-GB" dirty="0" err="1" smtClean="0">
                <a:latin typeface="Arial" pitchFamily="34" charset="0"/>
                <a:cs typeface="Arial" pitchFamily="34" charset="0"/>
              </a:rPr>
              <a:t>proprietăți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8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06953"/>
            <a:ext cx="8153400" cy="19050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Care </a:t>
            </a:r>
            <a:r>
              <a:rPr lang="en-US" sz="2400" dirty="0" err="1" smtClean="0">
                <a:latin typeface="Calibri (Body)"/>
                <a:cs typeface="Calibri (Body)"/>
              </a:rPr>
              <a:t>sunt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parametri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liniei</a:t>
            </a:r>
            <a:r>
              <a:rPr lang="en-US" sz="2400" dirty="0" smtClean="0">
                <a:latin typeface="Calibri (Body)"/>
                <a:cs typeface="Calibri (Body)"/>
              </a:rPr>
              <a:t> care </a:t>
            </a:r>
            <a:r>
              <a:rPr lang="en-US" sz="2400" dirty="0" err="1" smtClean="0">
                <a:latin typeface="Calibri (Body)"/>
                <a:cs typeface="Calibri (Body)"/>
              </a:rPr>
              <a:t>conține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punctele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(x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, y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) </a:t>
            </a:r>
            <a:r>
              <a:rPr lang="en-US" sz="2400" dirty="0" err="1" smtClean="0">
                <a:latin typeface="Calibri (Body)"/>
                <a:cs typeface="Calibri (Body)"/>
              </a:rPr>
              <a:t>și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(x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, y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)?</a:t>
            </a:r>
          </a:p>
          <a:p>
            <a:pPr lvl="1"/>
            <a:r>
              <a:rPr lang="en-US" sz="2400" dirty="0" err="1">
                <a:latin typeface="Calibri (Body)"/>
                <a:cs typeface="Calibri (Body)"/>
              </a:rPr>
              <a:t>i</a:t>
            </a:r>
            <a:r>
              <a:rPr lang="en-US" sz="2400" dirty="0" err="1" smtClean="0">
                <a:latin typeface="Calibri (Body)"/>
                <a:cs typeface="Calibri (Body)"/>
              </a:rPr>
              <a:t>ntersecția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dintre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linile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b = –x</a:t>
            </a:r>
            <a:r>
              <a:rPr lang="en-US" sz="2400" baseline="-25000" dirty="0">
                <a:latin typeface="Calibri (Body)"/>
                <a:cs typeface="Calibri (Body)"/>
              </a:rPr>
              <a:t>0</a:t>
            </a:r>
            <a:r>
              <a:rPr lang="en-US" sz="2400" dirty="0">
                <a:latin typeface="Calibri (Body)"/>
                <a:cs typeface="Calibri (Body)"/>
              </a:rPr>
              <a:t>m + y</a:t>
            </a:r>
            <a:r>
              <a:rPr lang="en-US" sz="2400" baseline="-25000" dirty="0">
                <a:latin typeface="Calibri (Body)"/>
                <a:cs typeface="Calibri (Body)"/>
              </a:rPr>
              <a:t>0 </a:t>
            </a:r>
            <a:r>
              <a:rPr lang="en-US" sz="2400" dirty="0" err="1" smtClean="0">
                <a:latin typeface="Calibri (Body)"/>
                <a:cs typeface="Calibri (Body)"/>
              </a:rPr>
              <a:t>și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/>
            </a:r>
            <a:br>
              <a:rPr lang="en-US" sz="2400" dirty="0">
                <a:latin typeface="Calibri (Body)"/>
                <a:cs typeface="Calibri (Body)"/>
              </a:rPr>
            </a:br>
            <a:r>
              <a:rPr lang="en-US" sz="2400" dirty="0">
                <a:latin typeface="Calibri (Body)"/>
                <a:cs typeface="Calibri (Body)"/>
              </a:rPr>
              <a:t>b = –x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m + y</a:t>
            </a:r>
            <a:r>
              <a:rPr lang="en-US" sz="2400" baseline="-25000" dirty="0">
                <a:latin typeface="Calibri (Body)"/>
                <a:cs typeface="Calibri (Body)"/>
              </a:rPr>
              <a:t>1</a:t>
            </a:r>
            <a:r>
              <a:rPr lang="en-US" sz="2400" dirty="0">
                <a:latin typeface="Calibri (Body)"/>
                <a:cs typeface="Calibri (Body)"/>
              </a:rPr>
              <a:t> </a:t>
            </a:r>
          </a:p>
          <a:p>
            <a:pPr eaLnBrk="1" hangingPunct="1"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114691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2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3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114694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14695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7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4699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14702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4703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114712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114714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5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1143000" lvl="2" indent="-228600">
                  <a:spcBef>
                    <a:spcPct val="20000"/>
                  </a:spcBef>
                  <a:buFontTx/>
                  <a:buChar char="–"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14713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704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x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705" name="Text Box 22"/>
          <p:cNvSpPr txBox="1">
            <a:spLocks noChangeArrowheads="1"/>
          </p:cNvSpPr>
          <p:nvPr/>
        </p:nvSpPr>
        <p:spPr bwMode="auto">
          <a:xfrm>
            <a:off x="877888" y="1681163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i="1">
                <a:solidFill>
                  <a:srgbClr val="000000"/>
                </a:solidFill>
              </a:rPr>
              <a:t>y</a:t>
            </a:r>
            <a:r>
              <a:rPr lang="en-US" sz="2000" i="1" baseline="-25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14706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25"/>
            <a:ext cx="1546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00"/>
                </a:solidFill>
                <a:cs typeface="Arial" charset="0"/>
              </a:rPr>
              <a:t>b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= –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m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+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</a:p>
        </p:txBody>
      </p:sp>
      <p:sp>
        <p:nvSpPr>
          <p:cNvPr id="114709" name="Rectangle 7"/>
          <p:cNvSpPr>
            <a:spLocks noChangeArrowheads="1"/>
          </p:cNvSpPr>
          <p:nvPr/>
        </p:nvSpPr>
        <p:spPr bwMode="auto">
          <a:xfrm>
            <a:off x="1812925" y="1895475"/>
            <a:ext cx="86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0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0</a:t>
            </a:r>
            <a:r>
              <a:rPr lang="en-US">
                <a:solidFill>
                  <a:srgbClr val="000000"/>
                </a:solidFill>
                <a:cs typeface="Arial" charset="0"/>
              </a:rPr>
              <a:t>)</a:t>
            </a:r>
          </a:p>
        </p:txBody>
      </p:sp>
      <p:sp>
        <p:nvSpPr>
          <p:cNvPr id="114710" name="Rectangle 8"/>
          <p:cNvSpPr>
            <a:spLocks noChangeArrowheads="1"/>
          </p:cNvSpPr>
          <p:nvPr/>
        </p:nvSpPr>
        <p:spPr bwMode="auto">
          <a:xfrm>
            <a:off x="2470150" y="1457325"/>
            <a:ext cx="86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i="1">
                <a:solidFill>
                  <a:srgbClr val="000000"/>
                </a:solidFill>
                <a:cs typeface="Arial" charset="0"/>
              </a:rPr>
              <a:t>y</a:t>
            </a:r>
            <a:r>
              <a:rPr lang="en-US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>
                <a:solidFill>
                  <a:srgbClr val="000000"/>
                </a:solidFill>
                <a:cs typeface="Arial" charset="0"/>
              </a:rPr>
              <a:t>)</a:t>
            </a: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434138" y="2151063"/>
            <a:ext cx="182562" cy="1825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178"/>
            <a:ext cx="95011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 smtClean="0">
                <a:latin typeface="Arial" charset="0"/>
              </a:rPr>
              <a:t>Găsirea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liniilor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într</a:t>
            </a:r>
            <a:r>
              <a:rPr lang="en-US" sz="3200" dirty="0" smtClean="0">
                <a:latin typeface="Arial" charset="0"/>
              </a:rPr>
              <a:t>-o imagine: </a:t>
            </a:r>
            <a:r>
              <a:rPr lang="en-US" sz="3200" dirty="0" err="1" smtClean="0">
                <a:latin typeface="Arial" charset="0"/>
              </a:rPr>
              <a:t>spațiul</a:t>
            </a:r>
            <a:r>
              <a:rPr lang="en-US" sz="3200" dirty="0" smtClean="0">
                <a:latin typeface="Arial" charset="0"/>
              </a:rPr>
              <a:t> Hough</a:t>
            </a:r>
            <a:endParaRPr lang="en-US" sz="3200" dirty="0">
              <a:latin typeface="Arial" charset="0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1270000" y="3352800"/>
            <a:ext cx="269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5183622" y="3352800"/>
            <a:ext cx="23566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 err="1">
                <a:solidFill>
                  <a:srgbClr val="000000"/>
                </a:solidFill>
              </a:rPr>
              <a:t>s</a:t>
            </a:r>
            <a:r>
              <a:rPr lang="en-US" sz="2400" dirty="0" err="1" smtClean="0">
                <a:solidFill>
                  <a:srgbClr val="000000"/>
                </a:solidFill>
              </a:rPr>
              <a:t>pațiul</a:t>
            </a:r>
            <a:r>
              <a:rPr lang="en-US" sz="2400" dirty="0" smtClean="0">
                <a:solidFill>
                  <a:srgbClr val="000000"/>
                </a:solidFill>
              </a:rPr>
              <a:t> Hough </a:t>
            </a:r>
          </a:p>
          <a:p>
            <a:pPr eaLnBrk="0" hangingPunct="0"/>
            <a:r>
              <a:rPr lang="en-US" sz="2400" dirty="0" smtClean="0">
                <a:solidFill>
                  <a:srgbClr val="000000"/>
                </a:solidFill>
              </a:rPr>
              <a:t>(al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876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Textură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3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82"/>
            <a:ext cx="8229600" cy="1143000"/>
          </a:xfrm>
        </p:spPr>
        <p:txBody>
          <a:bodyPr/>
          <a:lstStyle/>
          <a:p>
            <a:r>
              <a:rPr lang="en-US" dirty="0" err="1" smtClean="0"/>
              <a:t>Textură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046"/>
            <a:ext cx="6242632" cy="5571954"/>
          </a:xfrm>
        </p:spPr>
        <p:txBody>
          <a:bodyPr>
            <a:normAutofit/>
          </a:bodyPr>
          <a:lstStyle/>
          <a:p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r>
              <a:rPr lang="en-US" dirty="0" smtClean="0"/>
              <a:t>:</a:t>
            </a:r>
          </a:p>
          <a:p>
            <a:pPr lvl="1"/>
            <a:r>
              <a:rPr lang="en-US" sz="2400" dirty="0" err="1" smtClean="0"/>
              <a:t>reprezentăm</a:t>
            </a:r>
            <a:r>
              <a:rPr lang="en-US" sz="2400" dirty="0" smtClean="0"/>
              <a:t> </a:t>
            </a:r>
            <a:r>
              <a:rPr lang="en-US" sz="2400" dirty="0" err="1" smtClean="0"/>
              <a:t>şi</a:t>
            </a:r>
            <a:r>
              <a:rPr lang="en-US" sz="2400" dirty="0" smtClean="0"/>
              <a:t> </a:t>
            </a:r>
            <a:r>
              <a:rPr lang="en-US" sz="2400" dirty="0" err="1" smtClean="0"/>
              <a:t>comparăm</a:t>
            </a:r>
            <a:r>
              <a:rPr lang="en-US" sz="2400" dirty="0" smtClean="0"/>
              <a:t> </a:t>
            </a:r>
            <a:r>
              <a:rPr lang="en-US" sz="2400" dirty="0" err="1" smtClean="0"/>
              <a:t>texturile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a decide </a:t>
            </a:r>
            <a:r>
              <a:rPr lang="en-US" sz="2400" dirty="0" err="1" smtClean="0"/>
              <a:t>dacă</a:t>
            </a:r>
            <a:r>
              <a:rPr lang="en-US" sz="2400" dirty="0" smtClean="0"/>
              <a:t> </a:t>
            </a:r>
            <a:r>
              <a:rPr lang="en-US" sz="2400" dirty="0" err="1" smtClean="0"/>
              <a:t>sunt</a:t>
            </a:r>
            <a:r>
              <a:rPr lang="en-US" sz="2400" dirty="0" smtClean="0"/>
              <a:t> la </a:t>
            </a:r>
            <a:r>
              <a:rPr lang="en-US" sz="2400" dirty="0" err="1" smtClean="0"/>
              <a:t>fel</a:t>
            </a:r>
            <a:endParaRPr lang="en-US" sz="2400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 smtClean="0"/>
              <a:t>Sinteza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r>
              <a:rPr lang="en-US" dirty="0" smtClean="0"/>
              <a:t> : </a:t>
            </a:r>
          </a:p>
          <a:p>
            <a:pPr lvl="1"/>
            <a:r>
              <a:rPr lang="en-US" sz="2400" dirty="0" err="1" smtClean="0"/>
              <a:t>fiind</a:t>
            </a:r>
            <a:r>
              <a:rPr lang="en-US" sz="2400" dirty="0" smtClean="0"/>
              <a:t> </a:t>
            </a:r>
            <a:r>
              <a:rPr lang="en-US" sz="2400" dirty="0" err="1" smtClean="0"/>
              <a:t>dată</a:t>
            </a:r>
            <a:r>
              <a:rPr lang="en-US" sz="2400" dirty="0" smtClean="0"/>
              <a:t> o </a:t>
            </a:r>
            <a:r>
              <a:rPr lang="en-US" sz="2400" dirty="0" err="1" smtClean="0"/>
              <a:t>mostră</a:t>
            </a:r>
            <a:r>
              <a:rPr lang="en-US" sz="2400" dirty="0" smtClean="0"/>
              <a:t> de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mici</a:t>
            </a:r>
            <a:r>
              <a:rPr lang="en-US" sz="2400" dirty="0" smtClean="0"/>
              <a:t>) </a:t>
            </a:r>
            <a:r>
              <a:rPr lang="en-US" sz="2400" dirty="0" err="1" smtClean="0"/>
              <a:t>vrem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generăm</a:t>
            </a:r>
            <a:r>
              <a:rPr lang="en-US" sz="2400" dirty="0" smtClean="0"/>
              <a:t> o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</a:t>
            </a:r>
            <a:r>
              <a:rPr lang="en-US" sz="2400" dirty="0" err="1" smtClean="0"/>
              <a:t>similară</a:t>
            </a:r>
            <a:r>
              <a:rPr lang="en-US" sz="2400" dirty="0" smtClean="0"/>
              <a:t> (</a:t>
            </a:r>
            <a:r>
              <a:rPr lang="en-US" sz="2400" dirty="0" err="1" smtClean="0"/>
              <a:t>dimensiuni</a:t>
            </a:r>
            <a:r>
              <a:rPr lang="en-US" sz="2400" dirty="0" smtClean="0"/>
              <a:t> </a:t>
            </a:r>
            <a:r>
              <a:rPr lang="en-US" sz="2400" dirty="0" err="1" smtClean="0"/>
              <a:t>mari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717472" y="1576198"/>
            <a:ext cx="2224804" cy="2763689"/>
            <a:chOff x="6621442" y="1772771"/>
            <a:chExt cx="2224804" cy="2763689"/>
          </a:xfrm>
        </p:grpSpPr>
        <p:pic>
          <p:nvPicPr>
            <p:cNvPr id="4" name="Content Placeholder 3" descr="intro.jpg"/>
            <p:cNvPicPr>
              <a:picLocks noChangeAspect="1"/>
            </p:cNvPicPr>
            <p:nvPr/>
          </p:nvPicPr>
          <p:blipFill rotWithShape="1">
            <a:blip r:embed="rId2" cstate="print"/>
            <a:srcRect l="38130" r="31065" b="6738"/>
            <a:stretch/>
          </p:blipFill>
          <p:spPr>
            <a:xfrm>
              <a:off x="7407837" y="1772771"/>
              <a:ext cx="1438409" cy="276368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26905" y="1918231"/>
              <a:ext cx="69326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Frunze</a:t>
              </a:r>
              <a:endParaRPr lang="en-US" sz="1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6905" y="2323116"/>
              <a:ext cx="69326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Lemn</a:t>
              </a:r>
              <a:endParaRPr lang="en-US" sz="1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14571" y="2808060"/>
              <a:ext cx="69326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Iarba</a:t>
              </a:r>
              <a:r>
                <a:rPr lang="en-US" sz="1400" b="1" dirty="0" smtClean="0"/>
                <a:t>     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21442" y="3274606"/>
              <a:ext cx="83363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Metal</a:t>
              </a:r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39082" y="3706371"/>
              <a:ext cx="83363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Catifea</a:t>
              </a:r>
              <a:endParaRPr 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80201" y="4181548"/>
              <a:ext cx="604313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Paie</a:t>
              </a:r>
              <a:endParaRPr lang="en-US" sz="14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0223" y="4912298"/>
            <a:ext cx="5521806" cy="1934035"/>
            <a:chOff x="790223" y="4912298"/>
            <a:chExt cx="5521806" cy="1934035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9506" y="5476499"/>
              <a:ext cx="901274" cy="82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68803" y="4912298"/>
              <a:ext cx="1489923" cy="148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 rot="16200000">
              <a:off x="3141126" y="5217465"/>
              <a:ext cx="443331" cy="1162521"/>
            </a:xfrm>
            <a:custGeom>
              <a:avLst/>
              <a:gdLst>
                <a:gd name="T0" fmla="*/ 9 w 1051"/>
                <a:gd name="T1" fmla="*/ 0 h 1051"/>
                <a:gd name="T2" fmla="*/ 3 w 1051"/>
                <a:gd name="T3" fmla="*/ 0 h 1051"/>
                <a:gd name="T4" fmla="*/ 3 w 1051"/>
                <a:gd name="T5" fmla="*/ 9 h 1051"/>
                <a:gd name="T6" fmla="*/ 0 w 1051"/>
                <a:gd name="T7" fmla="*/ 9 h 1051"/>
                <a:gd name="T8" fmla="*/ 6 w 1051"/>
                <a:gd name="T9" fmla="*/ 12 h 1051"/>
                <a:gd name="T10" fmla="*/ 12 w 1051"/>
                <a:gd name="T11" fmla="*/ 9 h 1051"/>
                <a:gd name="T12" fmla="*/ 9 w 1051"/>
                <a:gd name="T13" fmla="*/ 9 h 1051"/>
                <a:gd name="T14" fmla="*/ 9 w 1051"/>
                <a:gd name="T15" fmla="*/ 0 h 10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51"/>
                <a:gd name="T26" fmla="*/ 1051 w 1051"/>
                <a:gd name="T27" fmla="*/ 1051 h 10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0223" y="6477001"/>
              <a:ext cx="199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</a:t>
              </a:r>
              <a:r>
                <a:rPr lang="en-US" dirty="0" err="1" smtClean="0"/>
                <a:t>ostră</a:t>
              </a:r>
              <a:r>
                <a:rPr lang="en-US" dirty="0" smtClean="0"/>
                <a:t> de </a:t>
              </a:r>
              <a:r>
                <a:rPr lang="en-US" dirty="0" err="1" smtClean="0"/>
                <a:t>textură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20721" y="6462890"/>
              <a:ext cx="199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</a:t>
              </a:r>
              <a:r>
                <a:rPr lang="en-US" dirty="0" err="1" smtClean="0"/>
                <a:t>extură</a:t>
              </a:r>
              <a:r>
                <a:rPr lang="en-US" dirty="0" smtClean="0"/>
                <a:t> </a:t>
              </a:r>
              <a:r>
                <a:rPr lang="en-US" dirty="0" err="1" smtClean="0"/>
                <a:t>generată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9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76200"/>
            <a:ext cx="64008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Sinteza</a:t>
            </a:r>
            <a:r>
              <a:rPr lang="en-US" sz="4000" dirty="0" smtClean="0"/>
              <a:t> </a:t>
            </a:r>
            <a:r>
              <a:rPr lang="en-US" sz="4000" dirty="0" err="1" smtClean="0"/>
              <a:t>texturii</a:t>
            </a:r>
            <a:r>
              <a:rPr lang="en-US" sz="4000" dirty="0" smtClean="0"/>
              <a:t> (</a:t>
            </a:r>
            <a:r>
              <a:rPr lang="en-US" sz="4000" dirty="0" err="1" smtClean="0"/>
              <a:t>manuală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pic>
        <p:nvPicPr>
          <p:cNvPr id="5" name="Picture 4" descr="georgebush1+2.jpg"/>
          <p:cNvPicPr>
            <a:picLocks noChangeAspect="1"/>
          </p:cNvPicPr>
          <p:nvPr/>
        </p:nvPicPr>
        <p:blipFill>
          <a:blip r:embed="rId2" cstate="print"/>
          <a:srcRect l="50000"/>
          <a:stretch>
            <a:fillRect/>
          </a:stretch>
        </p:blipFill>
        <p:spPr>
          <a:xfrm>
            <a:off x="4572000" y="1720645"/>
            <a:ext cx="4572000" cy="34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rgebush1+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20645"/>
            <a:ext cx="9144000" cy="3416710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1371600" y="295720"/>
            <a:ext cx="6400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Sinteza</a:t>
            </a:r>
            <a:r>
              <a:rPr lang="en-US" sz="4000" dirty="0" smtClean="0"/>
              <a:t> </a:t>
            </a:r>
            <a:r>
              <a:rPr lang="en-US" sz="4000" dirty="0" err="1" smtClean="0"/>
              <a:t>texturii</a:t>
            </a:r>
            <a:r>
              <a:rPr lang="en-US" sz="4000" dirty="0" smtClean="0"/>
              <a:t> (</a:t>
            </a:r>
            <a:r>
              <a:rPr lang="en-US" sz="4000" dirty="0" err="1" smtClean="0"/>
              <a:t>manuală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5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ever-m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098550"/>
            <a:ext cx="7620000" cy="466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4008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http://www.dailykos.com/story/2004/10/27/22442/878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Textură</a:t>
            </a:r>
            <a:r>
              <a:rPr lang="en-US" dirty="0" smtClean="0"/>
              <a:t> - </a:t>
            </a:r>
            <a:r>
              <a:rPr lang="en-US" dirty="0" err="1" smtClean="0"/>
              <a:t>exemple</a:t>
            </a:r>
            <a:endParaRPr lang="en-US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 l="21802" t="27486" r="22749" b="32732"/>
          <a:stretch>
            <a:fillRect/>
          </a:stretch>
        </p:blipFill>
        <p:spPr bwMode="auto">
          <a:xfrm>
            <a:off x="838200" y="1676400"/>
            <a:ext cx="74564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Box 3"/>
          <p:cNvSpPr txBox="1">
            <a:spLocks noChangeArrowheads="1"/>
          </p:cNvSpPr>
          <p:nvPr/>
        </p:nvSpPr>
        <p:spPr bwMode="auto">
          <a:xfrm>
            <a:off x="990600" y="5181600"/>
            <a:ext cx="757484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600" dirty="0" err="1" smtClean="0"/>
              <a:t>Ce</a:t>
            </a:r>
            <a:r>
              <a:rPr lang="en-US" sz="2600" dirty="0" smtClean="0"/>
              <a:t> </a:t>
            </a:r>
            <a:r>
              <a:rPr lang="en-US" sz="2600" dirty="0" err="1" smtClean="0"/>
              <a:t>defineşte</a:t>
            </a:r>
            <a:r>
              <a:rPr lang="en-US" sz="2600" dirty="0" smtClean="0"/>
              <a:t> o </a:t>
            </a:r>
            <a:r>
              <a:rPr lang="en-US" sz="2600" dirty="0" err="1" smtClean="0"/>
              <a:t>textură</a:t>
            </a:r>
            <a:r>
              <a:rPr lang="en-US" sz="2600" dirty="0" smtClean="0"/>
              <a:t>?</a:t>
            </a:r>
          </a:p>
          <a:p>
            <a:pPr eaLnBrk="0" hangingPunct="0"/>
            <a:r>
              <a:rPr lang="en-US" sz="2600" dirty="0" err="1" smtClean="0"/>
              <a:t>Structuri</a:t>
            </a:r>
            <a:r>
              <a:rPr lang="en-US" sz="2600" dirty="0" smtClean="0"/>
              <a:t> </a:t>
            </a:r>
            <a:r>
              <a:rPr lang="en-US" sz="2600" dirty="0" err="1" smtClean="0"/>
              <a:t>similare</a:t>
            </a:r>
            <a:r>
              <a:rPr lang="en-US" sz="2600" dirty="0" smtClean="0"/>
              <a:t> de pixeli (pattern-</a:t>
            </a:r>
            <a:r>
              <a:rPr lang="en-US" sz="2600" dirty="0" err="1" smtClean="0"/>
              <a:t>uri</a:t>
            </a:r>
            <a:r>
              <a:rPr lang="en-US" sz="2600" dirty="0" smtClean="0"/>
              <a:t>) care se </a:t>
            </a:r>
            <a:r>
              <a:rPr lang="en-US" sz="2600" dirty="0" err="1" smtClean="0"/>
              <a:t>repetă</a:t>
            </a:r>
            <a:endParaRPr lang="en-US" sz="2600" dirty="0" smtClean="0"/>
          </a:p>
          <a:p>
            <a:pPr eaLnBrk="0" hangingPunct="0"/>
            <a:r>
              <a:rPr lang="en-US" sz="2600" dirty="0" err="1" smtClean="0"/>
              <a:t>Satisfac</a:t>
            </a:r>
            <a:r>
              <a:rPr lang="en-US" sz="2600" dirty="0" smtClean="0"/>
              <a:t> </a:t>
            </a:r>
            <a:r>
              <a:rPr lang="en-US" sz="2600" dirty="0" err="1" smtClean="0"/>
              <a:t>anumite</a:t>
            </a:r>
            <a:r>
              <a:rPr lang="en-US" sz="2600" dirty="0" smtClean="0"/>
              <a:t> </a:t>
            </a:r>
            <a:r>
              <a:rPr lang="en-US" sz="2600" dirty="0" err="1"/>
              <a:t>p</a:t>
            </a:r>
            <a:r>
              <a:rPr lang="en-US" sz="2600" dirty="0" err="1" smtClean="0"/>
              <a:t>roprietăți</a:t>
            </a:r>
            <a:r>
              <a:rPr lang="en-US" sz="2600" dirty="0" smtClean="0"/>
              <a:t> </a:t>
            </a:r>
            <a:r>
              <a:rPr lang="en-US" sz="2600" dirty="0" err="1" smtClean="0"/>
              <a:t>statistice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941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Textură</a:t>
            </a:r>
            <a:r>
              <a:rPr lang="en-US" dirty="0"/>
              <a:t> - </a:t>
            </a:r>
            <a:r>
              <a:rPr lang="en-US" dirty="0" err="1" smtClean="0"/>
              <a:t>exemple</a:t>
            </a:r>
            <a:endParaRPr lang="en-US" dirty="0" smtClean="0"/>
          </a:p>
        </p:txBody>
      </p:sp>
      <p:pic>
        <p:nvPicPr>
          <p:cNvPr id="7577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981200"/>
            <a:ext cx="25146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17"/>
          <p:cNvPicPr>
            <a:picLocks noChangeAspect="1" noChangeArrowheads="1"/>
          </p:cNvPicPr>
          <p:nvPr/>
        </p:nvPicPr>
        <p:blipFill>
          <a:blip r:embed="rId4"/>
          <a:srcRect l="6250" t="7858" r="6667" b="8383"/>
          <a:stretch>
            <a:fillRect/>
          </a:stretch>
        </p:blipFill>
        <p:spPr bwMode="auto">
          <a:xfrm>
            <a:off x="3200400" y="1981200"/>
            <a:ext cx="2819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2" descr="http://www.ux.uis.no/~tranden/brodatz/D102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19177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609600" y="4648200"/>
            <a:ext cx="800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diferă</a:t>
            </a:r>
            <a:r>
              <a:rPr lang="en-US" sz="2800" dirty="0" smtClean="0"/>
              <a:t> </a:t>
            </a:r>
            <a:r>
              <a:rPr lang="en-US" sz="2800" dirty="0" err="1" smtClean="0"/>
              <a:t>față</a:t>
            </a:r>
            <a:r>
              <a:rPr lang="en-US" sz="2800" dirty="0" smtClean="0"/>
              <a:t> de </a:t>
            </a:r>
            <a:r>
              <a:rPr lang="en-US" sz="2800" dirty="0" err="1" smtClean="0"/>
              <a:t>exemplul</a:t>
            </a:r>
            <a:r>
              <a:rPr lang="en-US" sz="2800" dirty="0" smtClean="0"/>
              <a:t> anterior?</a:t>
            </a:r>
          </a:p>
          <a:p>
            <a:pPr eaLnBrk="0" hangingPunct="0"/>
            <a:r>
              <a:rPr lang="en-US" sz="2800" dirty="0" smtClean="0"/>
              <a:t>Pattern-</a:t>
            </a:r>
            <a:r>
              <a:rPr lang="en-US" sz="2800" dirty="0" err="1" smtClean="0"/>
              <a:t>urile</a:t>
            </a:r>
            <a:r>
              <a:rPr lang="en-US" sz="2800" dirty="0" smtClean="0"/>
              <a:t> </a:t>
            </a:r>
            <a:r>
              <a:rPr lang="en-US" sz="2800" dirty="0" err="1" smtClean="0"/>
              <a:t>acestor</a:t>
            </a:r>
            <a:r>
              <a:rPr lang="en-US" sz="2800" dirty="0" smtClean="0"/>
              <a:t> </a:t>
            </a:r>
            <a:r>
              <a:rPr lang="en-US" sz="2800" dirty="0" err="1" smtClean="0"/>
              <a:t>texturi</a:t>
            </a:r>
            <a:r>
              <a:rPr lang="en-US" sz="2800" dirty="0" smtClean="0"/>
              <a:t> </a:t>
            </a:r>
            <a:r>
              <a:rPr lang="en-US" sz="2800" dirty="0" err="1" smtClean="0"/>
              <a:t>sunt</a:t>
            </a:r>
            <a:r>
              <a:rPr lang="en-US" sz="2800" dirty="0" smtClean="0"/>
              <a:t> </a:t>
            </a:r>
            <a:r>
              <a:rPr lang="en-US" sz="2800" dirty="0" err="1" smtClean="0"/>
              <a:t>mult</a:t>
            </a:r>
            <a:r>
              <a:rPr lang="en-US" sz="2800" dirty="0" smtClean="0"/>
              <a:t> </a:t>
            </a:r>
            <a:r>
              <a:rPr lang="en-US" sz="2800" dirty="0" err="1" smtClean="0"/>
              <a:t>mai</a:t>
            </a:r>
            <a:r>
              <a:rPr lang="en-US" sz="2800" dirty="0" smtClean="0"/>
              <a:t> regulate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2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Textură</a:t>
            </a:r>
            <a:r>
              <a:rPr lang="en-US" dirty="0" smtClean="0"/>
              <a:t> - </a:t>
            </a:r>
            <a:r>
              <a:rPr lang="en-US" dirty="0" err="1" smtClean="0"/>
              <a:t>exemple</a:t>
            </a:r>
            <a:endParaRPr lang="en-US" dirty="0" smtClean="0"/>
          </a:p>
        </p:txBody>
      </p:sp>
      <p:pic>
        <p:nvPicPr>
          <p:cNvPr id="327685" name="Picture 2"/>
          <p:cNvPicPr>
            <a:picLocks noChangeAspect="1" noChangeArrowheads="1"/>
          </p:cNvPicPr>
          <p:nvPr/>
        </p:nvPicPr>
        <p:blipFill>
          <a:blip r:embed="rId4"/>
          <a:srcRect l="50700" t="27486" r="36833" b="52623"/>
          <a:stretch>
            <a:fillRect/>
          </a:stretch>
        </p:blipFill>
        <p:spPr bwMode="auto">
          <a:xfrm>
            <a:off x="4724400" y="1981200"/>
            <a:ext cx="2209800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86" name="Picture 2"/>
          <p:cNvPicPr>
            <a:picLocks noChangeAspect="1" noChangeArrowheads="1"/>
          </p:cNvPicPr>
          <p:nvPr/>
        </p:nvPicPr>
        <p:blipFill>
          <a:blip r:embed="rId4"/>
          <a:srcRect l="35968" t="27486" r="50999" b="52623"/>
          <a:stretch>
            <a:fillRect/>
          </a:stretch>
        </p:blipFill>
        <p:spPr bwMode="auto">
          <a:xfrm>
            <a:off x="2286000" y="1981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7682" name="Object 2"/>
          <p:cNvGraphicFramePr>
            <a:graphicFrameLocks noChangeAspect="1"/>
          </p:cNvGraphicFramePr>
          <p:nvPr/>
        </p:nvGraphicFramePr>
        <p:xfrm>
          <a:off x="76200" y="2057400"/>
          <a:ext cx="21336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PhotoSuite Image" r:id="rId5" imgW="2438280" imgH="2438280" progId="">
                  <p:embed/>
                </p:oleObj>
              </mc:Choice>
              <mc:Fallback>
                <p:oleObj name="PhotoSuite Image" r:id="rId5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057400"/>
                        <a:ext cx="21336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683" name="Object 4"/>
          <p:cNvGraphicFramePr>
            <a:graphicFrameLocks noChangeAspect="1"/>
          </p:cNvGraphicFramePr>
          <p:nvPr/>
        </p:nvGraphicFramePr>
        <p:xfrm>
          <a:off x="7010400" y="2133600"/>
          <a:ext cx="21336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PhotoSuite Image" r:id="rId7" imgW="1219320" imgH="1219320" progId="">
                  <p:embed/>
                </p:oleObj>
              </mc:Choice>
              <mc:Fallback>
                <p:oleObj name="PhotoSuite Image" r:id="rId7" imgW="1219320" imgH="1219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2133600"/>
                        <a:ext cx="21336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609600" y="4648200"/>
            <a:ext cx="8001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diferă</a:t>
            </a:r>
            <a:r>
              <a:rPr lang="en-US" sz="2800" dirty="0" smtClean="0"/>
              <a:t> </a:t>
            </a:r>
            <a:r>
              <a:rPr lang="en-US" sz="2800" dirty="0" err="1" smtClean="0"/>
              <a:t>față</a:t>
            </a:r>
            <a:r>
              <a:rPr lang="en-US" sz="2800" dirty="0" smtClean="0"/>
              <a:t> de </a:t>
            </a:r>
            <a:r>
              <a:rPr lang="en-US" sz="2800" dirty="0" err="1" smtClean="0"/>
              <a:t>exemplul</a:t>
            </a:r>
            <a:r>
              <a:rPr lang="en-US" sz="2800" dirty="0" smtClean="0"/>
              <a:t> anterior?</a:t>
            </a:r>
          </a:p>
          <a:p>
            <a:pPr eaLnBrk="0" hangingPunct="0"/>
            <a:r>
              <a:rPr lang="en-US" sz="2800" dirty="0" smtClean="0"/>
              <a:t>Pattern-</a:t>
            </a:r>
            <a:r>
              <a:rPr lang="en-US" sz="2800" dirty="0" err="1" smtClean="0"/>
              <a:t>urile</a:t>
            </a:r>
            <a:r>
              <a:rPr lang="en-US" sz="2800" dirty="0" smtClean="0"/>
              <a:t> </a:t>
            </a:r>
            <a:r>
              <a:rPr lang="en-US" sz="2800" dirty="0" err="1" smtClean="0"/>
              <a:t>acestor</a:t>
            </a:r>
            <a:r>
              <a:rPr lang="en-US" sz="2800" dirty="0" smtClean="0"/>
              <a:t> </a:t>
            </a:r>
            <a:r>
              <a:rPr lang="en-US" sz="2800" dirty="0" err="1" smtClean="0"/>
              <a:t>texturi</a:t>
            </a:r>
            <a:r>
              <a:rPr lang="en-US" sz="2800" dirty="0" smtClean="0"/>
              <a:t> </a:t>
            </a:r>
            <a:r>
              <a:rPr lang="en-US" sz="2800" dirty="0" err="1" smtClean="0"/>
              <a:t>sunt</a:t>
            </a:r>
            <a:r>
              <a:rPr lang="en-US" sz="2800" dirty="0" smtClean="0"/>
              <a:t> </a:t>
            </a:r>
            <a:r>
              <a:rPr lang="en-US" sz="2800" dirty="0" err="1" smtClean="0"/>
              <a:t>mai</a:t>
            </a:r>
            <a:r>
              <a:rPr lang="en-US" sz="2800" dirty="0" smtClean="0"/>
              <a:t> </a:t>
            </a:r>
            <a:r>
              <a:rPr lang="en-US" sz="2800" dirty="0" err="1" smtClean="0"/>
              <a:t>puțin</a:t>
            </a:r>
            <a:r>
              <a:rPr lang="en-US" sz="2800" dirty="0" smtClean="0"/>
              <a:t> regulate (</a:t>
            </a:r>
            <a:r>
              <a:rPr lang="en-US" sz="2800" dirty="0" err="1" smtClean="0"/>
              <a:t>aleatoare</a:t>
            </a:r>
            <a:r>
              <a:rPr lang="en-US" sz="2800" dirty="0" smtClean="0"/>
              <a:t>, </a:t>
            </a:r>
            <a:r>
              <a:rPr lang="en-US" sz="2800" dirty="0" err="1" smtClean="0"/>
              <a:t>stocastice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47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Mărime</a:t>
            </a:r>
            <a:r>
              <a:rPr lang="en-US" dirty="0" smtClean="0"/>
              <a:t>: </a:t>
            </a:r>
            <a:r>
              <a:rPr lang="en-US" dirty="0" err="1" smtClean="0"/>
              <a:t>obiect</a:t>
            </a:r>
            <a:r>
              <a:rPr lang="en-US" dirty="0" smtClean="0"/>
              <a:t> vs. </a:t>
            </a:r>
            <a:r>
              <a:rPr lang="en-US" dirty="0" err="1" smtClean="0"/>
              <a:t>textură</a:t>
            </a:r>
            <a:endParaRPr lang="en-US" dirty="0" smtClean="0"/>
          </a:p>
        </p:txBody>
      </p:sp>
      <p:pic>
        <p:nvPicPr>
          <p:cNvPr id="329730" name="Picture 2"/>
          <p:cNvPicPr>
            <a:picLocks noChangeAspect="1" noChangeArrowheads="1"/>
          </p:cNvPicPr>
          <p:nvPr/>
        </p:nvPicPr>
        <p:blipFill>
          <a:blip r:embed="rId3"/>
          <a:srcRect l="25117" t="60759" r="26067" b="17542"/>
          <a:stretch>
            <a:fillRect/>
          </a:stretch>
        </p:blipFill>
        <p:spPr bwMode="auto">
          <a:xfrm>
            <a:off x="685800" y="1749425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9731" name="TextBox 3"/>
          <p:cNvSpPr txBox="1">
            <a:spLocks noChangeArrowheads="1"/>
          </p:cNvSpPr>
          <p:nvPr/>
        </p:nvSpPr>
        <p:spPr bwMode="auto">
          <a:xfrm>
            <a:off x="1103313" y="4451350"/>
            <a:ext cx="71564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 err="1" smtClean="0"/>
              <a:t>Acelaşi</a:t>
            </a:r>
            <a:r>
              <a:rPr lang="en-US" sz="2800" dirty="0" smtClean="0"/>
              <a:t> </a:t>
            </a:r>
            <a:r>
              <a:rPr lang="en-US" sz="2800" dirty="0" err="1" smtClean="0"/>
              <a:t>lucru</a:t>
            </a:r>
            <a:r>
              <a:rPr lang="en-US" sz="2800" dirty="0" smtClean="0"/>
              <a:t> 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lumea</a:t>
            </a:r>
            <a:r>
              <a:rPr lang="en-US" sz="2800" dirty="0" smtClean="0"/>
              <a:t> </a:t>
            </a:r>
            <a:r>
              <a:rPr lang="en-US" sz="2800" dirty="0" err="1" smtClean="0"/>
              <a:t>reală</a:t>
            </a:r>
            <a:r>
              <a:rPr lang="en-US" sz="2800" dirty="0" smtClean="0"/>
              <a:t> </a:t>
            </a:r>
            <a:r>
              <a:rPr lang="en-US" sz="2800" dirty="0" err="1" smtClean="0"/>
              <a:t>poate</a:t>
            </a:r>
            <a:r>
              <a:rPr lang="en-US" sz="2800" dirty="0" smtClean="0"/>
              <a:t> </a:t>
            </a:r>
            <a:r>
              <a:rPr lang="en-US" sz="2800" dirty="0" err="1" smtClean="0"/>
              <a:t>apărea</a:t>
            </a:r>
            <a:r>
              <a:rPr lang="en-US" sz="2800" dirty="0" smtClean="0"/>
              <a:t> </a:t>
            </a:r>
            <a:r>
              <a:rPr lang="en-US" sz="2800" dirty="0" err="1" smtClean="0"/>
              <a:t>ca</a:t>
            </a:r>
            <a:r>
              <a:rPr lang="en-US" sz="2800" dirty="0" smtClean="0"/>
              <a:t> </a:t>
            </a:r>
            <a:r>
              <a:rPr lang="en-US" sz="2800" dirty="0" err="1" smtClean="0"/>
              <a:t>obiect</a:t>
            </a:r>
            <a:r>
              <a:rPr lang="en-US" sz="2800" dirty="0" smtClean="0"/>
              <a:t> </a:t>
            </a:r>
            <a:r>
              <a:rPr lang="en-US" sz="2800" dirty="0" err="1" smtClean="0"/>
              <a:t>sau</a:t>
            </a:r>
            <a:r>
              <a:rPr lang="en-US" sz="2800" dirty="0" smtClean="0"/>
              <a:t> </a:t>
            </a:r>
            <a:r>
              <a:rPr lang="en-US" sz="2800" dirty="0" err="1" smtClean="0"/>
              <a:t>ca</a:t>
            </a:r>
            <a:r>
              <a:rPr lang="en-US" sz="2800" dirty="0" smtClean="0"/>
              <a:t> o </a:t>
            </a:r>
            <a:r>
              <a:rPr lang="en-US" sz="2800" dirty="0" err="1" smtClean="0"/>
              <a:t>textură</a:t>
            </a:r>
            <a:r>
              <a:rPr lang="en-US" sz="2800" dirty="0" smtClean="0"/>
              <a:t>,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funcție</a:t>
            </a:r>
            <a:r>
              <a:rPr lang="en-US" sz="2800" dirty="0" smtClean="0"/>
              <a:t> de </a:t>
            </a:r>
            <a:r>
              <a:rPr lang="en-US" sz="2800" dirty="0" err="1" smtClean="0"/>
              <a:t>mărimea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care o </a:t>
            </a:r>
            <a:r>
              <a:rPr lang="en-US" sz="2800" dirty="0" err="1" smtClean="0"/>
              <a:t>considerăm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04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 err="1" smtClean="0"/>
              <a:t>Importantă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percepție</a:t>
            </a:r>
            <a:r>
              <a:rPr lang="en-US" sz="2800" dirty="0" smtClean="0"/>
              <a:t>:</a:t>
            </a:r>
          </a:p>
          <a:p>
            <a:r>
              <a:rPr lang="en-US" sz="2800" dirty="0" err="1"/>
              <a:t>p</a:t>
            </a:r>
            <a:r>
              <a:rPr lang="en-US" sz="2800" dirty="0" err="1" smtClean="0"/>
              <a:t>roprietățile</a:t>
            </a:r>
            <a:r>
              <a:rPr lang="en-US" sz="2800" dirty="0" smtClean="0"/>
              <a:t> </a:t>
            </a:r>
            <a:r>
              <a:rPr lang="en-US" sz="2800" dirty="0" err="1" smtClean="0"/>
              <a:t>materialelor</a:t>
            </a:r>
            <a:endParaRPr lang="en-US" sz="2800" dirty="0" smtClean="0"/>
          </a:p>
        </p:txBody>
      </p:sp>
      <p:pic>
        <p:nvPicPr>
          <p:cNvPr id="4" name="Picture 3" descr="gra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69" y="4787642"/>
            <a:ext cx="2536473" cy="1687907"/>
          </a:xfrm>
          <a:prstGeom prst="rect">
            <a:avLst/>
          </a:prstGeom>
        </p:spPr>
      </p:pic>
      <p:pic>
        <p:nvPicPr>
          <p:cNvPr id="5" name="Picture 4" descr="wate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44" y="4714405"/>
            <a:ext cx="2388896" cy="1789366"/>
          </a:xfrm>
          <a:prstGeom prst="rect">
            <a:avLst/>
          </a:prstGeom>
        </p:spPr>
      </p:pic>
      <p:pic>
        <p:nvPicPr>
          <p:cNvPr id="6" name="Picture 5" descr="ston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44" y="2697375"/>
            <a:ext cx="2213649" cy="1660237"/>
          </a:xfrm>
          <a:prstGeom prst="rect">
            <a:avLst/>
          </a:prstGeom>
        </p:spPr>
      </p:pic>
      <p:pic>
        <p:nvPicPr>
          <p:cNvPr id="7" name="Picture 6" descr="tre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93" y="3318809"/>
            <a:ext cx="1687907" cy="2536472"/>
          </a:xfrm>
          <a:prstGeom prst="rect">
            <a:avLst/>
          </a:prstGeom>
        </p:spPr>
      </p:pic>
      <p:pic>
        <p:nvPicPr>
          <p:cNvPr id="8" name="Picture 7" descr="wood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98" y="2766510"/>
            <a:ext cx="2564144" cy="16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Arial" charset="0"/>
              </a:rPr>
              <a:t>Reprezentarea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în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coordonate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polare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pentru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detectarea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liniilor</a:t>
            </a:r>
            <a:endParaRPr lang="en-US" dirty="0">
              <a:latin typeface="Arial" charset="0"/>
            </a:endParaRP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3" y="2589213"/>
            <a:ext cx="37338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sz="2200" b="1" i="1" dirty="0">
                <a:solidFill>
                  <a:srgbClr val="000000"/>
                </a:solidFill>
              </a:rPr>
              <a:t>    </a:t>
            </a:r>
            <a:r>
              <a:rPr lang="en-US" sz="2200" dirty="0">
                <a:solidFill>
                  <a:srgbClr val="000000"/>
                </a:solidFill>
              </a:rPr>
              <a:t>: </a:t>
            </a:r>
            <a:r>
              <a:rPr lang="en-US" sz="2200" dirty="0" err="1" smtClean="0">
                <a:solidFill>
                  <a:srgbClr val="000000"/>
                </a:solidFill>
              </a:rPr>
              <a:t>distanța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</a:rPr>
              <a:t>perpendicularei</a:t>
            </a:r>
            <a:r>
              <a:rPr lang="en-US" sz="2200" dirty="0" smtClean="0">
                <a:solidFill>
                  <a:srgbClr val="000000"/>
                </a:solidFill>
              </a:rPr>
              <a:t> din </a:t>
            </a:r>
            <a:r>
              <a:rPr lang="en-US" sz="2200" dirty="0" err="1" smtClean="0">
                <a:solidFill>
                  <a:srgbClr val="000000"/>
                </a:solidFill>
              </a:rPr>
              <a:t>origine</a:t>
            </a:r>
            <a:r>
              <a:rPr lang="en-US" sz="2200" dirty="0" smtClean="0">
                <a:solidFill>
                  <a:srgbClr val="000000"/>
                </a:solidFill>
              </a:rPr>
              <a:t> la </a:t>
            </a:r>
            <a:r>
              <a:rPr lang="en-US" sz="2200" dirty="0" err="1" smtClean="0">
                <a:solidFill>
                  <a:srgbClr val="000000"/>
                </a:solidFill>
              </a:rPr>
              <a:t>linie</a:t>
            </a:r>
            <a:endParaRPr lang="en-US" sz="2200" dirty="0" smtClean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200" b="1" dirty="0" smtClean="0">
                <a:solidFill>
                  <a:srgbClr val="000000"/>
                </a:solidFill>
                <a:cs typeface="Arial" charset="0"/>
              </a:rPr>
              <a:t>   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: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unghiul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dintre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perpendiculară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și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cs typeface="Arial" charset="0"/>
              </a:rPr>
              <a:t>axa</a:t>
            </a:r>
            <a:r>
              <a:rPr lang="en-US" sz="2200" dirty="0" smtClean="0">
                <a:solidFill>
                  <a:srgbClr val="000000"/>
                </a:solidFill>
                <a:cs typeface="Arial" charset="0"/>
              </a:rPr>
              <a:t> Ox</a:t>
            </a:r>
            <a:endParaRPr lang="en-US" dirty="0" smtClean="0">
              <a:solidFill>
                <a:srgbClr val="000000"/>
              </a:solidFill>
            </a:endParaRPr>
          </a:p>
          <a:p>
            <a:pPr eaLnBrk="0" hangingPunct="0">
              <a:spcBef>
                <a:spcPct val="50000"/>
              </a:spcBef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99596" y="5748797"/>
            <a:ext cx="89688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</a:endParaRPr>
          </a:p>
          <a:p>
            <a:pPr eaLnBrk="0" hangingPunct="0"/>
            <a:r>
              <a:rPr lang="en-US" sz="2400" dirty="0" err="1" smtClean="0">
                <a:solidFill>
                  <a:srgbClr val="000000"/>
                </a:solidFill>
              </a:rPr>
              <a:t>Punct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în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imaginii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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curbă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sinusoidală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în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Wingdings" charset="0"/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  <a:sym typeface="Wingdings" charset="0"/>
              </a:rPr>
              <a:t> Hough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32791"/>
              </p:ext>
            </p:extLst>
          </p:nvPr>
        </p:nvGraphicFramePr>
        <p:xfrm>
          <a:off x="4778101" y="5475789"/>
          <a:ext cx="36734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76" name="Equation" r:id="rId4" imgW="1168400" imgH="203200" progId="Equation.3">
                  <p:embed/>
                </p:oleObj>
              </mc:Choice>
              <mc:Fallback>
                <p:oleObj name="Equation" r:id="rId4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101" y="5475789"/>
                        <a:ext cx="367347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5122863" y="2590800"/>
          <a:ext cx="347662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77" name="Equation" r:id="rId6" imgW="139680" imgH="177480" progId="Equation.3">
                  <p:embed/>
                </p:oleObj>
              </mc:Choice>
              <mc:Fallback>
                <p:oleObj name="Equation" r:id="rId6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2590800"/>
                        <a:ext cx="347662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5048250" y="3430588"/>
          <a:ext cx="33813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78" name="Equation" r:id="rId8" imgW="126720" imgH="177480" progId="Equation.3">
                  <p:embed/>
                </p:oleObj>
              </mc:Choice>
              <mc:Fallback>
                <p:oleObj name="Equation" r:id="rId8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3430588"/>
                        <a:ext cx="338138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373063" y="2041525"/>
            <a:ext cx="4267200" cy="3886200"/>
            <a:chOff x="519057" y="1128681"/>
            <a:chExt cx="4267200" cy="3886200"/>
          </a:xfrm>
        </p:grpSpPr>
        <p:sp>
          <p:nvSpPr>
            <p:cNvPr id="25613" name="Line 6"/>
            <p:cNvSpPr>
              <a:spLocks noChangeShapeType="1"/>
            </p:cNvSpPr>
            <p:nvPr/>
          </p:nvSpPr>
          <p:spPr bwMode="auto">
            <a:xfrm>
              <a:off x="1509657" y="1966881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Line 7"/>
            <p:cNvSpPr>
              <a:spLocks noChangeShapeType="1"/>
            </p:cNvSpPr>
            <p:nvPr/>
          </p:nvSpPr>
          <p:spPr bwMode="auto">
            <a:xfrm>
              <a:off x="1509657" y="1966881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5" name="Line 8"/>
            <p:cNvSpPr>
              <a:spLocks noChangeShapeType="1"/>
            </p:cNvSpPr>
            <p:nvPr/>
          </p:nvSpPr>
          <p:spPr bwMode="auto">
            <a:xfrm flipV="1">
              <a:off x="519057" y="1128681"/>
              <a:ext cx="40386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9"/>
            <p:cNvSpPr>
              <a:spLocks noChangeShapeType="1"/>
            </p:cNvSpPr>
            <p:nvPr/>
          </p:nvSpPr>
          <p:spPr bwMode="auto">
            <a:xfrm>
              <a:off x="1509657" y="1966881"/>
              <a:ext cx="914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Rectangle 10"/>
            <p:cNvSpPr>
              <a:spLocks noChangeArrowheads="1"/>
            </p:cNvSpPr>
            <p:nvPr/>
          </p:nvSpPr>
          <p:spPr bwMode="auto">
            <a:xfrm rot="-2487420">
              <a:off x="2247845" y="2624106"/>
              <a:ext cx="3810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618" name="Freeform 17"/>
            <p:cNvSpPr>
              <a:spLocks/>
            </p:cNvSpPr>
            <p:nvPr/>
          </p:nvSpPr>
          <p:spPr bwMode="auto">
            <a:xfrm>
              <a:off x="1890657" y="1966881"/>
              <a:ext cx="228600" cy="381000"/>
            </a:xfrm>
            <a:custGeom>
              <a:avLst/>
              <a:gdLst>
                <a:gd name="T0" fmla="*/ 311059329 w 112"/>
                <a:gd name="T1" fmla="*/ 0 h 192"/>
                <a:gd name="T2" fmla="*/ 311059329 w 112"/>
                <a:gd name="T3" fmla="*/ 453628105 h 192"/>
                <a:gd name="T4" fmla="*/ 0 w 112"/>
                <a:gd name="T5" fmla="*/ 604837556 h 192"/>
                <a:gd name="T6" fmla="*/ 0 60000 65536"/>
                <a:gd name="T7" fmla="*/ 0 60000 65536"/>
                <a:gd name="T8" fmla="*/ 0 60000 65536"/>
                <a:gd name="T9" fmla="*/ 0 w 112"/>
                <a:gd name="T10" fmla="*/ 0 h 192"/>
                <a:gd name="T11" fmla="*/ 112 w 11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92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976257" y="1738281"/>
              <a:ext cx="1143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</a:rPr>
                <a:t>[0,0]</a:t>
              </a:r>
            </a:p>
          </p:txBody>
        </p:sp>
        <p:cxnSp>
          <p:nvCxnSpPr>
            <p:cNvPr id="25620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433457" y="2043081"/>
              <a:ext cx="106680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1655683" y="2528847"/>
            <a:ext cx="3476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79" name="Equation" r:id="rId10" imgW="139680" imgH="177480" progId="Equation.3">
                    <p:embed/>
                  </p:oleObj>
                </mc:Choice>
                <mc:Fallback>
                  <p:oleObj name="Equation" r:id="rId10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83" y="2528847"/>
                          <a:ext cx="347663" cy="430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1765053" y="1944639"/>
            <a:ext cx="311319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80"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053" y="1944639"/>
                          <a:ext cx="311319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8236369"/>
                </p:ext>
              </p:extLst>
            </p:nvPr>
          </p:nvGraphicFramePr>
          <p:xfrm>
            <a:off x="1936692" y="1505374"/>
            <a:ext cx="365130" cy="39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81" name="Equation" r:id="rId12" imgW="126720" imgH="139680" progId="Equation.3">
                    <p:embed/>
                  </p:oleObj>
                </mc:Choice>
                <mc:Fallback>
                  <p:oleObj name="Equation" r:id="rId12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692" y="1505374"/>
                          <a:ext cx="365130" cy="39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4167369"/>
                </p:ext>
              </p:extLst>
            </p:nvPr>
          </p:nvGraphicFramePr>
          <p:xfrm>
            <a:off x="1056826" y="2296661"/>
            <a:ext cx="352367" cy="404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782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826" y="2296661"/>
                          <a:ext cx="352367" cy="404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12" name="Rectangle 25"/>
          <p:cNvSpPr>
            <a:spLocks noChangeArrowheads="1"/>
          </p:cNvSpPr>
          <p:nvPr/>
        </p:nvSpPr>
        <p:spPr bwMode="auto">
          <a:xfrm>
            <a:off x="665163" y="1222083"/>
            <a:ext cx="77041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 dirty="0" err="1" smtClean="0">
                <a:solidFill>
                  <a:srgbClr val="000000"/>
                </a:solidFill>
              </a:rPr>
              <a:t>Probleme</a:t>
            </a:r>
            <a:r>
              <a:rPr lang="en-US" sz="2400" dirty="0" smtClean="0">
                <a:solidFill>
                  <a:srgbClr val="000000"/>
                </a:solidFill>
              </a:rPr>
              <a:t> cu </a:t>
            </a:r>
            <a:r>
              <a:rPr lang="en-US" sz="2400" dirty="0" err="1" smtClean="0">
                <a:solidFill>
                  <a:srgbClr val="000000"/>
                </a:solidFill>
              </a:rPr>
              <a:t>spațiul</a:t>
            </a:r>
            <a:r>
              <a:rPr lang="en-US" sz="2400" dirty="0" smtClean="0">
                <a:solidFill>
                  <a:srgbClr val="000000"/>
                </a:solidFill>
              </a:rPr>
              <a:t> Hough al </a:t>
            </a:r>
            <a:r>
              <a:rPr lang="en-US" sz="2400" dirty="0" err="1" smtClean="0">
                <a:solidFill>
                  <a:srgbClr val="000000"/>
                </a:solidFill>
              </a:rPr>
              <a:t>parametrilor</a:t>
            </a:r>
            <a:r>
              <a:rPr lang="en-US" sz="2400" dirty="0" smtClean="0">
                <a:solidFill>
                  <a:srgbClr val="000000"/>
                </a:solidFill>
              </a:rPr>
              <a:t> (</a:t>
            </a:r>
            <a:r>
              <a:rPr lang="en-US" sz="2400" i="1" dirty="0" err="1">
                <a:solidFill>
                  <a:srgbClr val="000000"/>
                </a:solidFill>
              </a:rPr>
              <a:t>m,b</a:t>
            </a:r>
            <a:r>
              <a:rPr lang="en-US" sz="2400" dirty="0" smtClean="0">
                <a:solidFill>
                  <a:srgbClr val="000000"/>
                </a:solidFill>
              </a:rPr>
              <a:t>): pot </a:t>
            </a:r>
            <a:r>
              <a:rPr lang="en-US" sz="2400" dirty="0" err="1" smtClean="0">
                <a:solidFill>
                  <a:srgbClr val="000000"/>
                </a:solidFill>
              </a:rPr>
              <a:t>lua</a:t>
            </a:r>
            <a:r>
              <a:rPr lang="en-US" sz="2400" dirty="0" smtClean="0">
                <a:solidFill>
                  <a:srgbClr val="000000"/>
                </a:solidFill>
              </a:rPr>
              <a:t> o </a:t>
            </a:r>
            <a:r>
              <a:rPr lang="en-US" sz="2400" dirty="0" err="1" smtClean="0">
                <a:solidFill>
                  <a:srgbClr val="000000"/>
                </a:solidFill>
              </a:rPr>
              <a:t>valoare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infinită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probleme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pentru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linii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verticale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2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0475"/>
              </p:ext>
            </p:extLst>
          </p:nvPr>
        </p:nvGraphicFramePr>
        <p:xfrm>
          <a:off x="4881563" y="4231732"/>
          <a:ext cx="21161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83" name="Equation" r:id="rId16" imgW="673100" imgH="177800" progId="Equation.3">
                  <p:embed/>
                </p:oleObj>
              </mc:Choice>
              <mc:Fallback>
                <p:oleObj name="Equation" r:id="rId16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1563" y="4231732"/>
                        <a:ext cx="2116137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23386" y="3872289"/>
            <a:ext cx="65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488484"/>
              </p:ext>
            </p:extLst>
          </p:nvPr>
        </p:nvGraphicFramePr>
        <p:xfrm>
          <a:off x="4921159" y="4824413"/>
          <a:ext cx="203676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84" name="Equation" r:id="rId18" imgW="647700" imgH="203200" progId="Equation.3">
                  <p:embed/>
                </p:oleObj>
              </mc:Choice>
              <mc:Fallback>
                <p:oleObj name="Equation" r:id="rId18" imgW="647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159" y="4824413"/>
                        <a:ext cx="2036762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4183316" y="5443538"/>
            <a:ext cx="46781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746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lemon-law-articles.com/images/lemon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763890" y="3026962"/>
            <a:ext cx="2459612" cy="248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recipes.contentquake.com/files/2007/07/mango.jpg"/>
          <p:cNvPicPr>
            <a:picLocks noChangeAspect="1" noChangeArrowheads="1"/>
          </p:cNvPicPr>
          <p:nvPr/>
        </p:nvPicPr>
        <p:blipFill>
          <a:blip r:embed="rId4" cstate="print">
            <a:lum bright="10000"/>
            <a:grayscl/>
          </a:blip>
          <a:srcRect/>
          <a:stretch>
            <a:fillRect/>
          </a:stretch>
        </p:blipFill>
        <p:spPr bwMode="auto">
          <a:xfrm>
            <a:off x="4814711" y="2736682"/>
            <a:ext cx="2778401" cy="277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 err="1" smtClean="0"/>
              <a:t>Importantă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percepție</a:t>
            </a:r>
            <a:r>
              <a:rPr lang="en-US" sz="2800" dirty="0" smtClean="0"/>
              <a:t>:</a:t>
            </a:r>
          </a:p>
          <a:p>
            <a:r>
              <a:rPr lang="en-US" sz="2800" dirty="0" err="1"/>
              <a:t>p</a:t>
            </a:r>
            <a:r>
              <a:rPr lang="en-US" sz="2800" dirty="0" err="1" smtClean="0"/>
              <a:t>roprietățile</a:t>
            </a:r>
            <a:r>
              <a:rPr lang="en-US" sz="2800" dirty="0" smtClean="0"/>
              <a:t> </a:t>
            </a:r>
            <a:r>
              <a:rPr lang="en-US" sz="2800" dirty="0" err="1" smtClean="0"/>
              <a:t>materialelor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aracteristică</a:t>
            </a:r>
            <a:r>
              <a:rPr lang="en-US" sz="2800" dirty="0" smtClean="0"/>
              <a:t> </a:t>
            </a:r>
            <a:r>
              <a:rPr lang="en-US" sz="2800" dirty="0" err="1" smtClean="0"/>
              <a:t>discriminativă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obiecte</a:t>
            </a:r>
            <a:r>
              <a:rPr lang="en-US" sz="2800" dirty="0"/>
              <a:t> </a:t>
            </a:r>
            <a:r>
              <a:rPr lang="en-US" sz="2800" dirty="0" smtClean="0"/>
              <a:t>cu </a:t>
            </a:r>
            <a:r>
              <a:rPr lang="en-US" sz="2800" dirty="0" err="1" smtClean="0"/>
              <a:t>formă</a:t>
            </a:r>
            <a:r>
              <a:rPr lang="en-US" sz="2800" dirty="0" smtClean="0"/>
              <a:t> </a:t>
            </a:r>
            <a:r>
              <a:rPr lang="en-US" sz="2800" dirty="0" err="1" smtClean="0"/>
              <a:t>similară</a:t>
            </a:r>
            <a:endParaRPr lang="en-US" sz="2800" dirty="0" smtClean="0"/>
          </a:p>
        </p:txBody>
      </p:sp>
      <p:pic>
        <p:nvPicPr>
          <p:cNvPr id="6" name="Picture 6" descr="http://www.swan.ac.uk/compsci/research/graphics/vg/compvis/images/golfBal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94845" y="5443646"/>
            <a:ext cx="1244060" cy="124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http://pro.corbis.com/images/CB030812.jpg?size=572&amp;uid=%7B6E11180E-350C-42A8-8420-DBAAD0AA61B6%7D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367866" y="5199253"/>
            <a:ext cx="1658747" cy="165874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994763" y="6565488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023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 err="1" smtClean="0"/>
              <a:t>Importantă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percepție</a:t>
            </a:r>
            <a:r>
              <a:rPr lang="en-US" sz="2800" dirty="0" smtClean="0"/>
              <a:t>:</a:t>
            </a:r>
          </a:p>
          <a:p>
            <a:r>
              <a:rPr lang="en-US" sz="2800" dirty="0" err="1"/>
              <a:t>p</a:t>
            </a:r>
            <a:r>
              <a:rPr lang="en-US" sz="2800" dirty="0" err="1" smtClean="0"/>
              <a:t>roprietățile</a:t>
            </a:r>
            <a:r>
              <a:rPr lang="en-US" sz="2800" dirty="0" smtClean="0"/>
              <a:t> </a:t>
            </a:r>
            <a:r>
              <a:rPr lang="en-US" sz="2800" dirty="0" err="1" smtClean="0"/>
              <a:t>materialelor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aracteristică</a:t>
            </a:r>
            <a:r>
              <a:rPr lang="en-US" sz="2800" dirty="0" smtClean="0"/>
              <a:t> </a:t>
            </a:r>
            <a:r>
              <a:rPr lang="en-US" sz="2800" dirty="0" err="1" smtClean="0"/>
              <a:t>discriminativă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obiecte</a:t>
            </a:r>
            <a:r>
              <a:rPr lang="en-US" sz="2800" dirty="0"/>
              <a:t> </a:t>
            </a:r>
            <a:r>
              <a:rPr lang="en-US" sz="2800" dirty="0" smtClean="0"/>
              <a:t>cu </a:t>
            </a:r>
            <a:r>
              <a:rPr lang="en-US" sz="2800" dirty="0" err="1" smtClean="0"/>
              <a:t>formă</a:t>
            </a:r>
            <a:r>
              <a:rPr lang="en-US" sz="2800" dirty="0" smtClean="0"/>
              <a:t> </a:t>
            </a:r>
            <a:r>
              <a:rPr lang="en-US" sz="2800" dirty="0" err="1" smtClean="0"/>
              <a:t>similară</a:t>
            </a:r>
            <a:endParaRPr lang="en-US" sz="2800" dirty="0" smtClean="0"/>
          </a:p>
        </p:txBody>
      </p:sp>
      <p:pic>
        <p:nvPicPr>
          <p:cNvPr id="8" name="Picture 4" descr="http://animals.nationalgeographic.com/staticfiles/NGS/Shared/StaticFiles/animals/images/primary/przewalskis-hor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9028" y="35433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animals.nationalgeographic.com/staticfiles/NGS/Shared/StaticFiles/animals/images/primary/zebra-her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12" y="35433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994763" y="6565488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64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800" dirty="0" err="1" smtClean="0"/>
              <a:t>Importantă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percepție</a:t>
            </a:r>
            <a:r>
              <a:rPr lang="en-US" sz="2800" dirty="0" smtClean="0"/>
              <a:t>:</a:t>
            </a:r>
          </a:p>
          <a:p>
            <a:r>
              <a:rPr lang="en-US" sz="2800" dirty="0" err="1"/>
              <a:t>p</a:t>
            </a:r>
            <a:r>
              <a:rPr lang="en-US" sz="2800" dirty="0" err="1" smtClean="0"/>
              <a:t>roprietățile</a:t>
            </a:r>
            <a:r>
              <a:rPr lang="en-US" sz="2800" dirty="0" smtClean="0"/>
              <a:t> </a:t>
            </a:r>
            <a:r>
              <a:rPr lang="en-US" sz="2800" dirty="0" err="1" smtClean="0"/>
              <a:t>materialelor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aracteristică</a:t>
            </a:r>
            <a:r>
              <a:rPr lang="en-US" sz="2800" dirty="0" smtClean="0"/>
              <a:t> </a:t>
            </a:r>
            <a:r>
              <a:rPr lang="en-US" sz="2800" dirty="0" err="1" smtClean="0"/>
              <a:t>discriminativă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obiecte</a:t>
            </a:r>
            <a:r>
              <a:rPr lang="en-US" sz="2800" dirty="0"/>
              <a:t> </a:t>
            </a:r>
            <a:r>
              <a:rPr lang="en-US" sz="2800" dirty="0" smtClean="0"/>
              <a:t>cu </a:t>
            </a:r>
            <a:r>
              <a:rPr lang="en-US" sz="2800" dirty="0" err="1" smtClean="0"/>
              <a:t>formă</a:t>
            </a:r>
            <a:r>
              <a:rPr lang="en-US" sz="2800" dirty="0" smtClean="0"/>
              <a:t> </a:t>
            </a:r>
            <a:r>
              <a:rPr lang="en-US" sz="2800" dirty="0" err="1" smtClean="0"/>
              <a:t>similară</a:t>
            </a:r>
            <a:endParaRPr lang="en-US" sz="2800" dirty="0" smtClean="0"/>
          </a:p>
          <a:p>
            <a:r>
              <a:rPr lang="en-US" sz="2800" dirty="0" err="1"/>
              <a:t>c</a:t>
            </a:r>
            <a:r>
              <a:rPr lang="en-US" sz="2800" dirty="0" err="1" smtClean="0"/>
              <a:t>aracteristică</a:t>
            </a:r>
            <a:r>
              <a:rPr lang="en-US" sz="2800" dirty="0" smtClean="0"/>
              <a:t> </a:t>
            </a:r>
            <a:r>
              <a:rPr lang="en-US" sz="2800" dirty="0" err="1" smtClean="0"/>
              <a:t>discriminativă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obiecte</a:t>
            </a:r>
            <a:r>
              <a:rPr lang="en-US" sz="2800" dirty="0" smtClean="0"/>
              <a:t> cu </a:t>
            </a:r>
            <a:r>
              <a:rPr lang="en-US" sz="2800" dirty="0" err="1" smtClean="0"/>
              <a:t>aceeași</a:t>
            </a:r>
            <a:r>
              <a:rPr lang="en-US" sz="2800" dirty="0" smtClean="0"/>
              <a:t> </a:t>
            </a:r>
            <a:r>
              <a:rPr lang="en-US" sz="2800" dirty="0" err="1" smtClean="0"/>
              <a:t>culoare</a:t>
            </a:r>
            <a:endParaRPr lang="en-US" sz="2800" dirty="0" smtClean="0"/>
          </a:p>
        </p:txBody>
      </p:sp>
      <p:pic>
        <p:nvPicPr>
          <p:cNvPr id="4" name="Picture 3" descr="dalmatian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14" y="4501532"/>
            <a:ext cx="2540000" cy="1905000"/>
          </a:xfrm>
          <a:prstGeom prst="rect">
            <a:avLst/>
          </a:prstGeom>
        </p:spPr>
      </p:pic>
      <p:pic>
        <p:nvPicPr>
          <p:cNvPr id="10" name="Picture 9" descr="zebra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9" y="4501532"/>
            <a:ext cx="2552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171056"/>
            <a:ext cx="8686800" cy="5147733"/>
          </a:xfrm>
        </p:spPr>
        <p:txBody>
          <a:bodyPr/>
          <a:lstStyle/>
          <a:p>
            <a:pPr eaLnBrk="1" hangingPunct="1"/>
            <a:r>
              <a:rPr lang="en-US" sz="2600" b="1" dirty="0" err="1" smtClean="0"/>
              <a:t>Segmentare</a:t>
            </a:r>
            <a:endParaRPr lang="en-US" sz="26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dirty="0" err="1" smtClean="0"/>
              <a:t>grupăm</a:t>
            </a:r>
            <a:r>
              <a:rPr lang="en-US" sz="2400" dirty="0" smtClean="0"/>
              <a:t> (</a:t>
            </a:r>
            <a:r>
              <a:rPr lang="en-US" sz="2400" dirty="0" err="1" smtClean="0"/>
              <a:t>segmentăm</a:t>
            </a:r>
            <a:r>
              <a:rPr lang="en-US" sz="2400" dirty="0" smtClean="0"/>
              <a:t>) </a:t>
            </a:r>
            <a:r>
              <a:rPr lang="en-US" sz="2400" dirty="0" err="1" smtClean="0"/>
              <a:t>regiunile</a:t>
            </a:r>
            <a:r>
              <a:rPr lang="en-US" sz="2400" dirty="0" smtClean="0"/>
              <a:t> din imagine cu </a:t>
            </a:r>
            <a:r>
              <a:rPr lang="en-US" sz="2400" dirty="0" err="1" smtClean="0"/>
              <a:t>aceeaşi</a:t>
            </a:r>
            <a:r>
              <a:rPr lang="en-US" sz="2400" dirty="0" smtClean="0"/>
              <a:t> </a:t>
            </a:r>
            <a:r>
              <a:rPr lang="en-US" sz="2400" dirty="0" err="1" smtClean="0"/>
              <a:t>textură</a:t>
            </a:r>
            <a:endParaRPr lang="en-US" sz="2400" dirty="0" smtClean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r>
              <a:rPr lang="en-US" sz="2600" b="1" dirty="0" err="1" smtClean="0"/>
              <a:t>Clasificare</a:t>
            </a:r>
            <a:endParaRPr lang="en-US" sz="26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 </a:t>
            </a:r>
            <a:r>
              <a:rPr lang="en-US" sz="2000" dirty="0" err="1" smtClean="0"/>
              <a:t>clasificăm</a:t>
            </a:r>
            <a:r>
              <a:rPr lang="en-US" sz="2000" dirty="0" smtClean="0"/>
              <a:t> </a:t>
            </a:r>
            <a:r>
              <a:rPr lang="en-US" sz="2000" dirty="0" err="1" smtClean="0"/>
              <a:t>obiecte</a:t>
            </a:r>
            <a:r>
              <a:rPr lang="en-US" sz="2000" dirty="0" smtClean="0"/>
              <a:t> </a:t>
            </a:r>
            <a:r>
              <a:rPr lang="en-US" sz="2000" dirty="0" err="1" smtClean="0"/>
              <a:t>ca</a:t>
            </a:r>
            <a:r>
              <a:rPr lang="en-US" sz="2000" dirty="0" smtClean="0"/>
              <a:t> </a:t>
            </a:r>
            <a:r>
              <a:rPr lang="en-US" sz="2000" dirty="0" err="1" smtClean="0"/>
              <a:t>aparținând</a:t>
            </a:r>
            <a:r>
              <a:rPr lang="en-US" sz="2000" dirty="0" smtClean="0"/>
              <a:t> </a:t>
            </a:r>
            <a:r>
              <a:rPr lang="en-US" sz="2000" dirty="0" err="1" smtClean="0"/>
              <a:t>unei</a:t>
            </a:r>
            <a:r>
              <a:rPr lang="en-US" sz="2000" dirty="0" smtClean="0"/>
              <a:t> </a:t>
            </a:r>
            <a:r>
              <a:rPr lang="en-US" sz="2000" dirty="0" err="1" smtClean="0"/>
              <a:t>clase</a:t>
            </a:r>
            <a:r>
              <a:rPr lang="en-US" sz="2000" dirty="0" smtClean="0"/>
              <a:t> de </a:t>
            </a:r>
            <a:r>
              <a:rPr lang="en-US" sz="2000" dirty="0" err="1" smtClean="0"/>
              <a:t>obiecte</a:t>
            </a: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2" t="28284" r="36743" b="51144"/>
          <a:stretch/>
        </p:blipFill>
        <p:spPr bwMode="auto">
          <a:xfrm>
            <a:off x="4233283" y="2080590"/>
            <a:ext cx="1641925" cy="117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43290" r="61153" b="36632"/>
          <a:stretch/>
        </p:blipFill>
        <p:spPr bwMode="auto">
          <a:xfrm>
            <a:off x="1927454" y="2073126"/>
            <a:ext cx="1624830" cy="115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 descr="dalmatian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32" y="4803547"/>
            <a:ext cx="1057681" cy="1279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16913" y="4279206"/>
            <a:ext cx="12847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 smtClean="0">
                <a:solidFill>
                  <a:srgbClr val="FF0000"/>
                </a:solidFill>
              </a:rPr>
              <a:t>Clasa</a:t>
            </a:r>
            <a:r>
              <a:rPr lang="en-US" sz="2600" b="1" dirty="0" smtClean="0">
                <a:solidFill>
                  <a:srgbClr val="FF0000"/>
                </a:solidFill>
              </a:rPr>
              <a:t> ?</a:t>
            </a:r>
            <a:endParaRPr lang="en-US" sz="2600" b="1" dirty="0">
              <a:solidFill>
                <a:srgbClr val="FF0000"/>
              </a:solidFill>
            </a:endParaRPr>
          </a:p>
        </p:txBody>
      </p:sp>
      <p:grpSp>
        <p:nvGrpSpPr>
          <p:cNvPr id="335872" name="Group 335871"/>
          <p:cNvGrpSpPr/>
          <p:nvPr/>
        </p:nvGrpSpPr>
        <p:grpSpPr>
          <a:xfrm>
            <a:off x="444269" y="3938627"/>
            <a:ext cx="3201395" cy="2813781"/>
            <a:chOff x="350889" y="4031997"/>
            <a:chExt cx="3201395" cy="2813781"/>
          </a:xfrm>
        </p:grpSpPr>
        <p:sp>
          <p:nvSpPr>
            <p:cNvPr id="21" name="Rectangle 20"/>
            <p:cNvSpPr/>
            <p:nvPr/>
          </p:nvSpPr>
          <p:spPr>
            <a:xfrm>
              <a:off x="350889" y="4086742"/>
              <a:ext cx="3201395" cy="27590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almatian0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467" y="4400052"/>
              <a:ext cx="1622253" cy="1121373"/>
            </a:xfrm>
            <a:prstGeom prst="rect">
              <a:avLst/>
            </a:prstGeom>
          </p:spPr>
        </p:pic>
        <p:pic>
          <p:nvPicPr>
            <p:cNvPr id="6" name="Picture 5" descr="dalmatian05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37" y="4400052"/>
              <a:ext cx="1137470" cy="1129937"/>
            </a:xfrm>
            <a:prstGeom prst="rect">
              <a:avLst/>
            </a:prstGeom>
          </p:spPr>
        </p:pic>
        <p:pic>
          <p:nvPicPr>
            <p:cNvPr id="27" name="Picture 26" descr="dalmatian03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0467" y="5548452"/>
              <a:ext cx="1543873" cy="1279453"/>
            </a:xfrm>
            <a:prstGeom prst="rect">
              <a:avLst/>
            </a:prstGeom>
          </p:spPr>
        </p:pic>
        <p:pic>
          <p:nvPicPr>
            <p:cNvPr id="2" name="Picture 1" descr="dalmatian01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36" y="5548452"/>
              <a:ext cx="1083270" cy="127945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25291" y="4031997"/>
              <a:ext cx="1280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Clasa</a:t>
              </a:r>
              <a:r>
                <a:rPr lang="en-US" b="1" dirty="0" smtClean="0"/>
                <a:t> 1</a:t>
              </a:r>
              <a:endParaRPr lang="en-US" b="1" dirty="0"/>
            </a:p>
          </p:txBody>
        </p:sp>
      </p:grpSp>
      <p:grpSp>
        <p:nvGrpSpPr>
          <p:cNvPr id="335875" name="Group 335874"/>
          <p:cNvGrpSpPr/>
          <p:nvPr/>
        </p:nvGrpSpPr>
        <p:grpSpPr>
          <a:xfrm>
            <a:off x="3852963" y="3974698"/>
            <a:ext cx="3492181" cy="2770563"/>
            <a:chOff x="4170455" y="4030720"/>
            <a:chExt cx="3492181" cy="2770563"/>
          </a:xfrm>
        </p:grpSpPr>
        <p:grpSp>
          <p:nvGrpSpPr>
            <p:cNvPr id="335874" name="Group 335873"/>
            <p:cNvGrpSpPr/>
            <p:nvPr/>
          </p:nvGrpSpPr>
          <p:grpSpPr>
            <a:xfrm>
              <a:off x="4170455" y="4049394"/>
              <a:ext cx="3492181" cy="2751889"/>
              <a:chOff x="4133103" y="4086742"/>
              <a:chExt cx="3492181" cy="27518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103" y="4086742"/>
                <a:ext cx="3492181" cy="275188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 descr="zebra02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2560" y="4504671"/>
                <a:ext cx="1470508" cy="1102881"/>
              </a:xfrm>
              <a:prstGeom prst="rect">
                <a:avLst/>
              </a:prstGeom>
            </p:spPr>
          </p:pic>
          <p:pic>
            <p:nvPicPr>
              <p:cNvPr id="18" name="Picture 17" descr="zebra03.jp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925" y="5686116"/>
                <a:ext cx="1654322" cy="1102881"/>
              </a:xfrm>
              <a:prstGeom prst="rect">
                <a:avLst/>
              </a:prstGeom>
            </p:spPr>
          </p:pic>
          <p:pic>
            <p:nvPicPr>
              <p:cNvPr id="19" name="Picture 18" descr="zebra04.jp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066" y="5697065"/>
                <a:ext cx="1470508" cy="1102881"/>
              </a:xfrm>
              <a:prstGeom prst="rect">
                <a:avLst/>
              </a:prstGeom>
            </p:spPr>
          </p:pic>
          <p:pic>
            <p:nvPicPr>
              <p:cNvPr id="20" name="Picture 19" descr="zebra05.jp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066" y="4504671"/>
                <a:ext cx="1602854" cy="1102881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5234772" y="4030720"/>
              <a:ext cx="1280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Clasa</a:t>
              </a:r>
              <a:r>
                <a:rPr lang="en-US" b="1" dirty="0" smtClean="0"/>
                <a:t> 2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1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studiem</a:t>
            </a:r>
            <a:r>
              <a:rPr lang="en-US" dirty="0" smtClean="0"/>
              <a:t> </a:t>
            </a:r>
            <a:r>
              <a:rPr lang="en-US" dirty="0" err="1" smtClean="0"/>
              <a:t>textura</a:t>
            </a:r>
            <a:r>
              <a:rPr lang="en-US" dirty="0" smtClean="0"/>
              <a:t>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171056"/>
            <a:ext cx="8686800" cy="5147733"/>
          </a:xfrm>
        </p:spPr>
        <p:txBody>
          <a:bodyPr/>
          <a:lstStyle/>
          <a:p>
            <a:pPr eaLnBrk="1" hangingPunct="1"/>
            <a:r>
              <a:rPr lang="en-US" sz="2600" b="1" dirty="0" err="1" smtClean="0"/>
              <a:t>Segmentare</a:t>
            </a:r>
            <a:endParaRPr lang="en-US" sz="26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sz="2400" dirty="0" err="1" smtClean="0"/>
              <a:t>grupăm</a:t>
            </a:r>
            <a:r>
              <a:rPr lang="en-US" sz="2400" dirty="0" smtClean="0"/>
              <a:t> (</a:t>
            </a:r>
            <a:r>
              <a:rPr lang="en-US" sz="2400" dirty="0" err="1" smtClean="0"/>
              <a:t>segmentăm</a:t>
            </a:r>
            <a:r>
              <a:rPr lang="en-US" sz="2400" dirty="0" smtClean="0"/>
              <a:t>) </a:t>
            </a:r>
            <a:r>
              <a:rPr lang="en-US" sz="2400" dirty="0" err="1" smtClean="0"/>
              <a:t>regiunile</a:t>
            </a:r>
            <a:r>
              <a:rPr lang="en-US" sz="2400" dirty="0" smtClean="0"/>
              <a:t> din imagine cu </a:t>
            </a:r>
            <a:r>
              <a:rPr lang="en-US" sz="2400" dirty="0" err="1" smtClean="0"/>
              <a:t>aceeaşi</a:t>
            </a:r>
            <a:r>
              <a:rPr lang="en-US" sz="2400" dirty="0" smtClean="0"/>
              <a:t> </a:t>
            </a:r>
            <a:r>
              <a:rPr lang="en-US" sz="2400" dirty="0" err="1" smtClean="0"/>
              <a:t>textură</a:t>
            </a:r>
            <a:endParaRPr lang="en-US" sz="2400" dirty="0" smtClean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r>
              <a:rPr lang="en-US" sz="2600" b="1" dirty="0" err="1" smtClean="0"/>
              <a:t>Clasificare</a:t>
            </a:r>
            <a:endParaRPr lang="en-US" sz="26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 </a:t>
            </a:r>
            <a:r>
              <a:rPr lang="en-US" sz="2000" dirty="0" err="1" smtClean="0"/>
              <a:t>clasificăm</a:t>
            </a:r>
            <a:r>
              <a:rPr lang="en-US" sz="2000" dirty="0" smtClean="0"/>
              <a:t> </a:t>
            </a:r>
            <a:r>
              <a:rPr lang="en-US" sz="2000" dirty="0" err="1" smtClean="0"/>
              <a:t>obiecte</a:t>
            </a:r>
            <a:r>
              <a:rPr lang="en-US" sz="2000" dirty="0" smtClean="0"/>
              <a:t> </a:t>
            </a:r>
            <a:r>
              <a:rPr lang="en-US" sz="2000" dirty="0" err="1" smtClean="0"/>
              <a:t>ca</a:t>
            </a:r>
            <a:r>
              <a:rPr lang="en-US" sz="2000" dirty="0" smtClean="0"/>
              <a:t> </a:t>
            </a:r>
            <a:r>
              <a:rPr lang="en-US" sz="2000" dirty="0" err="1" smtClean="0"/>
              <a:t>aparținând</a:t>
            </a:r>
            <a:r>
              <a:rPr lang="en-US" sz="2000" dirty="0" smtClean="0"/>
              <a:t> </a:t>
            </a:r>
            <a:r>
              <a:rPr lang="en-US" sz="2000" dirty="0" err="1" smtClean="0"/>
              <a:t>unei</a:t>
            </a:r>
            <a:r>
              <a:rPr lang="en-US" sz="2000" dirty="0" smtClean="0"/>
              <a:t> </a:t>
            </a:r>
            <a:r>
              <a:rPr lang="en-US" sz="2000" dirty="0" err="1" smtClean="0"/>
              <a:t>clase</a:t>
            </a:r>
            <a:r>
              <a:rPr lang="en-US" sz="2000" dirty="0" smtClean="0"/>
              <a:t> de </a:t>
            </a:r>
            <a:r>
              <a:rPr lang="en-US" sz="2000" dirty="0" err="1" smtClean="0"/>
              <a:t>obiecte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600" b="1" dirty="0" err="1" smtClean="0"/>
              <a:t>Sinteză</a:t>
            </a:r>
            <a:r>
              <a:rPr lang="en-US" sz="2600" b="1" dirty="0" smtClean="0"/>
              <a:t> </a:t>
            </a:r>
            <a:r>
              <a:rPr lang="en-US" sz="2600" dirty="0" smtClean="0">
                <a:solidFill>
                  <a:srgbClr val="FF0000"/>
                </a:solidFill>
              </a:rPr>
              <a:t>(</a:t>
            </a:r>
            <a:r>
              <a:rPr lang="en-US" sz="2600" dirty="0" err="1" smtClean="0">
                <a:solidFill>
                  <a:srgbClr val="FF0000"/>
                </a:solidFill>
              </a:rPr>
              <a:t>posibilă</a:t>
            </a:r>
            <a:r>
              <a:rPr lang="en-US" sz="2600" dirty="0" smtClean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temă</a:t>
            </a:r>
            <a:r>
              <a:rPr lang="en-US" sz="2600" dirty="0" smtClean="0">
                <a:solidFill>
                  <a:srgbClr val="FF0000"/>
                </a:solidFill>
              </a:rPr>
              <a:t>)</a:t>
            </a:r>
            <a:endParaRPr lang="en-US" sz="2600" b="1" dirty="0"/>
          </a:p>
          <a:p>
            <a:pPr lvl="1"/>
            <a:r>
              <a:rPr lang="en-US" dirty="0"/>
              <a:t> </a:t>
            </a:r>
            <a:r>
              <a:rPr lang="en-US" sz="2000" dirty="0" err="1"/>
              <a:t>dată</a:t>
            </a:r>
            <a:r>
              <a:rPr lang="en-US" sz="2000" dirty="0"/>
              <a:t> o </a:t>
            </a:r>
            <a:r>
              <a:rPr lang="en-US" sz="2000" dirty="0" err="1"/>
              <a:t>mostră</a:t>
            </a:r>
            <a:r>
              <a:rPr lang="en-US" sz="2000" dirty="0"/>
              <a:t> de </a:t>
            </a:r>
            <a:r>
              <a:rPr lang="en-US" sz="2000" dirty="0" err="1"/>
              <a:t>textură</a:t>
            </a:r>
            <a:r>
              <a:rPr lang="en-US" sz="2000" dirty="0"/>
              <a:t> (</a:t>
            </a:r>
            <a:r>
              <a:rPr lang="en-US" sz="2000" dirty="0" err="1"/>
              <a:t>dimensiuni</a:t>
            </a:r>
            <a:r>
              <a:rPr lang="en-US" sz="2000" dirty="0"/>
              <a:t> </a:t>
            </a:r>
            <a:r>
              <a:rPr lang="en-US" sz="2000" dirty="0" err="1"/>
              <a:t>mici</a:t>
            </a:r>
            <a:r>
              <a:rPr lang="en-US" sz="2000" dirty="0"/>
              <a:t>) </a:t>
            </a:r>
            <a:r>
              <a:rPr lang="en-US" sz="2000" dirty="0" err="1"/>
              <a:t>vrem</a:t>
            </a:r>
            <a:r>
              <a:rPr lang="en-US" sz="2000" dirty="0"/>
              <a:t> </a:t>
            </a:r>
            <a:r>
              <a:rPr lang="en-US" sz="2000" dirty="0" err="1"/>
              <a:t>să</a:t>
            </a:r>
            <a:r>
              <a:rPr lang="en-US" sz="2000" dirty="0"/>
              <a:t> </a:t>
            </a:r>
            <a:r>
              <a:rPr lang="en-US" sz="2000" dirty="0" err="1"/>
              <a:t>generăm</a:t>
            </a:r>
            <a:r>
              <a:rPr lang="en-US" sz="2000" dirty="0"/>
              <a:t> o </a:t>
            </a:r>
            <a:r>
              <a:rPr lang="en-US" sz="2000" dirty="0" err="1"/>
              <a:t>textură</a:t>
            </a:r>
            <a:r>
              <a:rPr lang="en-US" sz="2000" dirty="0"/>
              <a:t> </a:t>
            </a:r>
            <a:r>
              <a:rPr lang="en-US" sz="2000" dirty="0" err="1"/>
              <a:t>similară</a:t>
            </a:r>
            <a:r>
              <a:rPr lang="en-US" sz="2000" dirty="0"/>
              <a:t> (</a:t>
            </a:r>
            <a:r>
              <a:rPr lang="en-US" sz="2000" dirty="0" err="1"/>
              <a:t>dimensiuni</a:t>
            </a:r>
            <a:r>
              <a:rPr lang="en-US" sz="2000" dirty="0"/>
              <a:t> </a:t>
            </a:r>
            <a:r>
              <a:rPr lang="en-US" sz="2000" dirty="0" err="1"/>
              <a:t>mari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25656" y="5209582"/>
            <a:ext cx="5024343" cy="1565432"/>
            <a:chOff x="622542" y="4912298"/>
            <a:chExt cx="5970431" cy="1915664"/>
          </a:xfrm>
        </p:grpSpPr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9506" y="5476499"/>
              <a:ext cx="901274" cy="82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68803" y="4912298"/>
              <a:ext cx="1489923" cy="1489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Freeform 9"/>
            <p:cNvSpPr>
              <a:spLocks noChangeArrowheads="1"/>
            </p:cNvSpPr>
            <p:nvPr/>
          </p:nvSpPr>
          <p:spPr bwMode="auto">
            <a:xfrm rot="16200000">
              <a:off x="3141126" y="5217465"/>
              <a:ext cx="443331" cy="1162521"/>
            </a:xfrm>
            <a:custGeom>
              <a:avLst/>
              <a:gdLst>
                <a:gd name="T0" fmla="*/ 9 w 1051"/>
                <a:gd name="T1" fmla="*/ 0 h 1051"/>
                <a:gd name="T2" fmla="*/ 3 w 1051"/>
                <a:gd name="T3" fmla="*/ 0 h 1051"/>
                <a:gd name="T4" fmla="*/ 3 w 1051"/>
                <a:gd name="T5" fmla="*/ 9 h 1051"/>
                <a:gd name="T6" fmla="*/ 0 w 1051"/>
                <a:gd name="T7" fmla="*/ 9 h 1051"/>
                <a:gd name="T8" fmla="*/ 6 w 1051"/>
                <a:gd name="T9" fmla="*/ 12 h 1051"/>
                <a:gd name="T10" fmla="*/ 12 w 1051"/>
                <a:gd name="T11" fmla="*/ 9 h 1051"/>
                <a:gd name="T12" fmla="*/ 9 w 1051"/>
                <a:gd name="T13" fmla="*/ 9 h 1051"/>
                <a:gd name="T14" fmla="*/ 9 w 1051"/>
                <a:gd name="T15" fmla="*/ 0 h 10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51"/>
                <a:gd name="T26" fmla="*/ 1051 w 1051"/>
                <a:gd name="T27" fmla="*/ 1051 h 10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2542" y="6338857"/>
              <a:ext cx="2298187" cy="45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</a:t>
              </a:r>
              <a:r>
                <a:rPr lang="en-US" dirty="0" err="1" smtClean="0"/>
                <a:t>ostră</a:t>
              </a:r>
              <a:r>
                <a:rPr lang="en-US" dirty="0" smtClean="0"/>
                <a:t> de </a:t>
              </a:r>
              <a:r>
                <a:rPr lang="en-US" dirty="0" err="1" smtClean="0"/>
                <a:t>textură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61427" y="6376000"/>
              <a:ext cx="2531546" cy="45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</a:t>
              </a:r>
              <a:r>
                <a:rPr lang="en-US" dirty="0" err="1" smtClean="0"/>
                <a:t>extură</a:t>
              </a:r>
              <a:r>
                <a:rPr lang="en-US" dirty="0" smtClean="0"/>
                <a:t> </a:t>
              </a:r>
              <a:r>
                <a:rPr lang="en-US" dirty="0" err="1" smtClean="0"/>
                <a:t>generată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3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Reprezentarea</a:t>
            </a:r>
            <a:r>
              <a:rPr lang="en-US" dirty="0" smtClean="0"/>
              <a:t> </a:t>
            </a:r>
            <a:r>
              <a:rPr lang="en-US" dirty="0" err="1" smtClean="0"/>
              <a:t>texturii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65225"/>
            <a:ext cx="8229600" cy="525533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800" dirty="0" err="1" smtClean="0"/>
              <a:t>Texturile</a:t>
            </a:r>
            <a:r>
              <a:rPr lang="en-US" sz="2800" dirty="0" smtClean="0"/>
              <a:t> </a:t>
            </a:r>
            <a:r>
              <a:rPr lang="en-US" sz="2800" dirty="0" err="1" smtClean="0"/>
              <a:t>sunt</a:t>
            </a:r>
            <a:r>
              <a:rPr lang="en-US" sz="2800" dirty="0" smtClean="0"/>
              <a:t> </a:t>
            </a:r>
            <a:r>
              <a:rPr lang="en-US" sz="2800" dirty="0" err="1" smtClean="0"/>
              <a:t>formate</a:t>
            </a:r>
            <a:r>
              <a:rPr lang="en-US" sz="2800" dirty="0" smtClean="0"/>
              <a:t> din pattern-</a:t>
            </a:r>
            <a:r>
              <a:rPr lang="en-US" sz="2800" dirty="0" err="1" smtClean="0"/>
              <a:t>uri</a:t>
            </a:r>
            <a:r>
              <a:rPr lang="en-US" sz="2800" dirty="0" smtClean="0"/>
              <a:t> locale </a:t>
            </a:r>
            <a:r>
              <a:rPr lang="en-US" sz="2800" dirty="0" err="1" smtClean="0"/>
              <a:t>ce</a:t>
            </a:r>
            <a:r>
              <a:rPr lang="en-US" sz="2800" dirty="0" smtClean="0"/>
              <a:t> se </a:t>
            </a:r>
            <a:r>
              <a:rPr lang="en-US" sz="2800" dirty="0" err="1" smtClean="0"/>
              <a:t>repetă</a:t>
            </a:r>
            <a:r>
              <a:rPr lang="en-US" sz="2800" dirty="0" smtClean="0"/>
              <a:t>, </a:t>
            </a:r>
            <a:r>
              <a:rPr lang="en-US" sz="2800" dirty="0" err="1" smtClean="0"/>
              <a:t>aşa</a:t>
            </a:r>
            <a:r>
              <a:rPr lang="en-US" sz="2800" dirty="0" smtClean="0"/>
              <a:t> </a:t>
            </a:r>
            <a:r>
              <a:rPr lang="en-US" sz="2800" dirty="0" err="1" smtClean="0"/>
              <a:t>încât</a:t>
            </a:r>
            <a:r>
              <a:rPr lang="en-US" sz="2800" dirty="0" smtClean="0"/>
              <a:t>:</a:t>
            </a:r>
          </a:p>
          <a:p>
            <a:pPr lvl="1" eaLnBrk="1" hangingPunct="1"/>
            <a:r>
              <a:rPr lang="en-US" dirty="0" err="1" smtClean="0"/>
              <a:t>găseşte</a:t>
            </a:r>
            <a:r>
              <a:rPr lang="en-US" dirty="0" smtClean="0"/>
              <a:t> </a:t>
            </a:r>
            <a:r>
              <a:rPr lang="en-US" dirty="0" err="1" smtClean="0"/>
              <a:t>aceste</a:t>
            </a:r>
            <a:r>
              <a:rPr lang="en-US" dirty="0" smtClean="0"/>
              <a:t> pattern-</a:t>
            </a:r>
            <a:r>
              <a:rPr lang="en-US" dirty="0" err="1" smtClean="0"/>
              <a:t>uri</a:t>
            </a:r>
            <a:r>
              <a:rPr lang="en-US" dirty="0" smtClean="0"/>
              <a:t> (</a:t>
            </a:r>
            <a:r>
              <a:rPr lang="en-US" dirty="0" err="1" smtClean="0"/>
              <a:t>texteli</a:t>
            </a:r>
            <a:r>
              <a:rPr lang="en-US" dirty="0" smtClean="0"/>
              <a:t>)</a:t>
            </a:r>
          </a:p>
          <a:p>
            <a:pPr lvl="2" eaLnBrk="1" hangingPunct="1"/>
            <a:r>
              <a:rPr lang="en-US" dirty="0" err="1"/>
              <a:t>f</a:t>
            </a:r>
            <a:r>
              <a:rPr lang="en-US" dirty="0" err="1" smtClean="0"/>
              <a:t>oloseşte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care </a:t>
            </a:r>
            <a:r>
              <a:rPr lang="en-US" dirty="0" err="1" smtClean="0"/>
              <a:t>arată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pattern-</a:t>
            </a:r>
            <a:r>
              <a:rPr lang="en-US" dirty="0" err="1" smtClean="0"/>
              <a:t>urile</a:t>
            </a:r>
            <a:endParaRPr lang="en-US" dirty="0" smtClean="0"/>
          </a:p>
          <a:p>
            <a:pPr lvl="2" eaLnBrk="1" hangingPunct="1"/>
            <a:r>
              <a:rPr lang="en-US" dirty="0" err="1"/>
              <a:t>r</a:t>
            </a:r>
            <a:r>
              <a:rPr lang="en-US" dirty="0" err="1" smtClean="0"/>
              <a:t>eține</a:t>
            </a:r>
            <a:r>
              <a:rPr lang="en-US" dirty="0" smtClean="0"/>
              <a:t> </a:t>
            </a:r>
            <a:r>
              <a:rPr lang="en-US" dirty="0" err="1" smtClean="0"/>
              <a:t>valoarea</a:t>
            </a:r>
            <a:r>
              <a:rPr lang="en-US" dirty="0" smtClean="0"/>
              <a:t> </a:t>
            </a:r>
            <a:r>
              <a:rPr lang="en-US" dirty="0" err="1" smtClean="0"/>
              <a:t>răspunsului</a:t>
            </a:r>
            <a:r>
              <a:rPr lang="en-US" dirty="0" smtClean="0"/>
              <a:t> </a:t>
            </a:r>
            <a:r>
              <a:rPr lang="en-US" dirty="0" err="1" smtClean="0"/>
              <a:t>după</a:t>
            </a:r>
            <a:r>
              <a:rPr lang="en-US" dirty="0" smtClean="0"/>
              <a:t> </a:t>
            </a:r>
            <a:r>
              <a:rPr lang="en-US" dirty="0" err="1" smtClean="0"/>
              <a:t>filtrare</a:t>
            </a:r>
            <a:endParaRPr lang="en-US" dirty="0" smtClean="0"/>
          </a:p>
          <a:p>
            <a:pPr lvl="1" eaLnBrk="1" hangingPunct="1"/>
            <a:r>
              <a:rPr lang="en-US" dirty="0" err="1"/>
              <a:t>d</a:t>
            </a:r>
            <a:r>
              <a:rPr lang="en-US" dirty="0" err="1" smtClean="0"/>
              <a:t>escrie</a:t>
            </a:r>
            <a:r>
              <a:rPr lang="en-US" dirty="0" smtClean="0"/>
              <a:t> </a:t>
            </a:r>
            <a:r>
              <a:rPr lang="en-US" dirty="0" err="1" smtClean="0"/>
              <a:t>datele</a:t>
            </a:r>
            <a:r>
              <a:rPr lang="en-US" dirty="0" smtClean="0"/>
              <a:t> </a:t>
            </a:r>
            <a:r>
              <a:rPr lang="en-US" dirty="0" err="1" smtClean="0"/>
              <a:t>d.p.d.v</a:t>
            </a:r>
            <a:r>
              <a:rPr lang="en-US" dirty="0" smtClean="0"/>
              <a:t>. statistic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fereastră</a:t>
            </a:r>
            <a:r>
              <a:rPr lang="en-US" dirty="0" smtClean="0"/>
              <a:t> </a:t>
            </a:r>
            <a:r>
              <a:rPr lang="en-US" dirty="0" err="1" smtClean="0"/>
              <a:t>locală</a:t>
            </a:r>
            <a:endParaRPr lang="en-US" dirty="0" smtClean="0"/>
          </a:p>
          <a:p>
            <a:pPr lvl="2" eaLnBrk="1" hangingPunct="1"/>
            <a:r>
              <a:rPr lang="en-US" dirty="0" err="1" smtClean="0"/>
              <a:t>medie</a:t>
            </a:r>
            <a:r>
              <a:rPr lang="en-US" dirty="0" smtClean="0"/>
              <a:t>, </a:t>
            </a:r>
            <a:r>
              <a:rPr lang="en-US" dirty="0" err="1" smtClean="0"/>
              <a:t>deviație</a:t>
            </a:r>
            <a:r>
              <a:rPr lang="en-US" dirty="0" smtClean="0"/>
              <a:t> standard</a:t>
            </a:r>
          </a:p>
          <a:p>
            <a:pPr lvl="2" eaLnBrk="1" hangingPunct="1"/>
            <a:r>
              <a:rPr lang="en-US" dirty="0" err="1" smtClean="0"/>
              <a:t>histograme</a:t>
            </a: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01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 dirty="0" err="1" smtClean="0"/>
              <a:t>Colecții</a:t>
            </a:r>
            <a:r>
              <a:rPr lang="en-US" dirty="0" smtClean="0"/>
              <a:t> de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57200" y="4013200"/>
            <a:ext cx="8229600" cy="2112963"/>
          </a:xfrm>
        </p:spPr>
        <p:txBody>
          <a:bodyPr/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conțină</a:t>
            </a:r>
            <a:r>
              <a:rPr lang="en-US" dirty="0" smtClean="0"/>
              <a:t> </a:t>
            </a:r>
            <a:r>
              <a:rPr lang="en-US" dirty="0" err="1" smtClean="0"/>
              <a:t>colecția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 </a:t>
            </a:r>
            <a:r>
              <a:rPr lang="en-US" dirty="0" err="1" smtClean="0"/>
              <a:t>combinație</a:t>
            </a:r>
            <a:r>
              <a:rPr lang="en-US" dirty="0" smtClean="0"/>
              <a:t> de </a:t>
            </a:r>
            <a:r>
              <a:rPr lang="en-US" dirty="0" err="1" smtClean="0"/>
              <a:t>mărimi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orientări</a:t>
            </a:r>
            <a:r>
              <a:rPr lang="en-US" dirty="0" smtClean="0"/>
              <a:t>, diverse </a:t>
            </a:r>
            <a:r>
              <a:rPr lang="en-US" dirty="0" err="1" smtClean="0"/>
              <a:t>tipuri</a:t>
            </a:r>
            <a:r>
              <a:rPr lang="en-US" dirty="0" smtClean="0"/>
              <a:t> de pattern-</a:t>
            </a:r>
            <a:r>
              <a:rPr lang="en-US" dirty="0" err="1" smtClean="0"/>
              <a:t>uri</a:t>
            </a:r>
            <a:r>
              <a:rPr lang="en-US" dirty="0" smtClean="0"/>
              <a:t>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697681" y="6093296"/>
            <a:ext cx="7654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rgbClr val="0000FF"/>
                </a:solidFill>
              </a:rPr>
              <a:t>http</a:t>
            </a:r>
            <a:r>
              <a:rPr lang="en-US" sz="2000" dirty="0">
                <a:solidFill>
                  <a:srgbClr val="0000FF"/>
                </a:solidFill>
              </a:rPr>
              <a:t>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mărimi</a:t>
            </a:r>
            <a:endParaRPr lang="en-US" dirty="0"/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27057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 err="1" smtClean="0"/>
              <a:t>orientări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</a:t>
            </a:r>
            <a:r>
              <a:rPr lang="en-US" sz="2800" dirty="0" err="1" smtClean="0">
                <a:solidFill>
                  <a:srgbClr val="FF0000"/>
                </a:solidFill>
              </a:rPr>
              <a:t>Muchii</a:t>
            </a:r>
            <a:r>
              <a:rPr lang="en-US" sz="2800" dirty="0" smtClean="0">
                <a:solidFill>
                  <a:srgbClr val="FF0000"/>
                </a:solidFill>
              </a:rPr>
              <a:t>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6606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“Bare”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“Pete”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4" grpId="0"/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muchiilor</a:t>
            </a:r>
            <a:endParaRPr lang="en-US" dirty="0"/>
          </a:p>
        </p:txBody>
      </p:sp>
      <p:pic>
        <p:nvPicPr>
          <p:cNvPr id="3" name="Picture 2" descr="primele6Filt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6521" r="8684" b="6986"/>
          <a:stretch/>
        </p:blipFill>
        <p:spPr>
          <a:xfrm>
            <a:off x="587929" y="1587284"/>
            <a:ext cx="7892765" cy="4299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4893" y="6087700"/>
            <a:ext cx="57333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</a:rPr>
              <a:t>r</a:t>
            </a:r>
            <a:r>
              <a:rPr lang="en-US" sz="2600" dirty="0" err="1" smtClean="0">
                <a:solidFill>
                  <a:srgbClr val="FF0000"/>
                </a:solidFill>
              </a:rPr>
              <a:t>oșu</a:t>
            </a:r>
            <a:r>
              <a:rPr lang="en-US" sz="2600" dirty="0" smtClean="0">
                <a:solidFill>
                  <a:srgbClr val="FF0000"/>
                </a:solidFill>
              </a:rPr>
              <a:t> – </a:t>
            </a:r>
            <a:r>
              <a:rPr lang="en-US" sz="2600" dirty="0" err="1" smtClean="0">
                <a:solidFill>
                  <a:srgbClr val="FF0000"/>
                </a:solidFill>
              </a:rPr>
              <a:t>valori</a:t>
            </a:r>
            <a:r>
              <a:rPr lang="en-US" sz="2600" dirty="0" smtClean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mari</a:t>
            </a:r>
            <a:r>
              <a:rPr lang="en-US" sz="2600" dirty="0" smtClean="0"/>
              <a:t>, </a:t>
            </a:r>
            <a:r>
              <a:rPr lang="en-US" sz="2600" dirty="0" err="1">
                <a:solidFill>
                  <a:srgbClr val="0000FF"/>
                </a:solidFill>
              </a:rPr>
              <a:t>a</a:t>
            </a:r>
            <a:r>
              <a:rPr lang="en-US" sz="2600" dirty="0" err="1" smtClean="0">
                <a:solidFill>
                  <a:srgbClr val="0000FF"/>
                </a:solidFill>
              </a:rPr>
              <a:t>lbastru</a:t>
            </a:r>
            <a:r>
              <a:rPr lang="en-US" sz="2600" dirty="0" smtClean="0">
                <a:solidFill>
                  <a:srgbClr val="0000FF"/>
                </a:solidFill>
              </a:rPr>
              <a:t> – </a:t>
            </a:r>
            <a:r>
              <a:rPr lang="en-US" sz="2600" dirty="0" err="1" smtClean="0">
                <a:solidFill>
                  <a:srgbClr val="0000FF"/>
                </a:solidFill>
              </a:rPr>
              <a:t>valori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</a:rPr>
              <a:t>mici</a:t>
            </a:r>
            <a:endParaRPr 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 smtClean="0"/>
              <a:t>barelor</a:t>
            </a:r>
            <a:endParaRPr lang="en-US" dirty="0"/>
          </a:p>
        </p:txBody>
      </p:sp>
      <p:pic>
        <p:nvPicPr>
          <p:cNvPr id="7" name="Picture 6" descr="urmatoarele18filt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1" t="6521" r="8684" b="8610"/>
          <a:stretch/>
        </p:blipFill>
        <p:spPr>
          <a:xfrm>
            <a:off x="477051" y="1587284"/>
            <a:ext cx="7872914" cy="41658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4893" y="6087700"/>
            <a:ext cx="57333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</a:rPr>
              <a:t>r</a:t>
            </a:r>
            <a:r>
              <a:rPr lang="en-US" sz="2600" dirty="0" err="1" smtClean="0">
                <a:solidFill>
                  <a:srgbClr val="FF0000"/>
                </a:solidFill>
              </a:rPr>
              <a:t>oșu</a:t>
            </a:r>
            <a:r>
              <a:rPr lang="en-US" sz="2600" dirty="0" smtClean="0">
                <a:solidFill>
                  <a:srgbClr val="FF0000"/>
                </a:solidFill>
              </a:rPr>
              <a:t> – </a:t>
            </a:r>
            <a:r>
              <a:rPr lang="en-US" sz="2600" dirty="0" err="1" smtClean="0">
                <a:solidFill>
                  <a:srgbClr val="FF0000"/>
                </a:solidFill>
              </a:rPr>
              <a:t>valori</a:t>
            </a:r>
            <a:r>
              <a:rPr lang="en-US" sz="2600" dirty="0" smtClean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mari</a:t>
            </a:r>
            <a:r>
              <a:rPr lang="en-US" sz="2600" dirty="0" smtClean="0"/>
              <a:t>, </a:t>
            </a:r>
            <a:r>
              <a:rPr lang="en-US" sz="2600" dirty="0" err="1">
                <a:solidFill>
                  <a:srgbClr val="0000FF"/>
                </a:solidFill>
              </a:rPr>
              <a:t>a</a:t>
            </a:r>
            <a:r>
              <a:rPr lang="en-US" sz="2600" dirty="0" err="1" smtClean="0">
                <a:solidFill>
                  <a:srgbClr val="0000FF"/>
                </a:solidFill>
              </a:rPr>
              <a:t>lbastru</a:t>
            </a:r>
            <a:r>
              <a:rPr lang="en-US" sz="2600" dirty="0" smtClean="0">
                <a:solidFill>
                  <a:srgbClr val="0000FF"/>
                </a:solidFill>
              </a:rPr>
              <a:t> – </a:t>
            </a:r>
            <a:r>
              <a:rPr lang="en-US" sz="2600" dirty="0" err="1" smtClean="0">
                <a:solidFill>
                  <a:srgbClr val="0000FF"/>
                </a:solidFill>
              </a:rPr>
              <a:t>valori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</a:rPr>
              <a:t>mici</a:t>
            </a:r>
            <a:endParaRPr 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 smtClean="0"/>
              <a:t>petelor</a:t>
            </a:r>
            <a:endParaRPr lang="en-US" dirty="0"/>
          </a:p>
        </p:txBody>
      </p:sp>
      <p:pic>
        <p:nvPicPr>
          <p:cNvPr id="8" name="Picture 7" descr="ultimele2Filtr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1" b="64219"/>
          <a:stretch/>
        </p:blipFill>
        <p:spPr>
          <a:xfrm>
            <a:off x="457200" y="1417638"/>
            <a:ext cx="7476648" cy="3214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4893" y="6087700"/>
            <a:ext cx="57333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</a:rPr>
              <a:t>r</a:t>
            </a:r>
            <a:r>
              <a:rPr lang="en-US" sz="2600" dirty="0" err="1" smtClean="0">
                <a:solidFill>
                  <a:srgbClr val="FF0000"/>
                </a:solidFill>
              </a:rPr>
              <a:t>oșu</a:t>
            </a:r>
            <a:r>
              <a:rPr lang="en-US" sz="2600" dirty="0" smtClean="0">
                <a:solidFill>
                  <a:srgbClr val="FF0000"/>
                </a:solidFill>
              </a:rPr>
              <a:t> – </a:t>
            </a:r>
            <a:r>
              <a:rPr lang="en-US" sz="2600" dirty="0" err="1" smtClean="0">
                <a:solidFill>
                  <a:srgbClr val="FF0000"/>
                </a:solidFill>
              </a:rPr>
              <a:t>valori</a:t>
            </a:r>
            <a:r>
              <a:rPr lang="en-US" sz="2600" dirty="0" smtClean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mari</a:t>
            </a:r>
            <a:r>
              <a:rPr lang="en-US" sz="2600" dirty="0" smtClean="0"/>
              <a:t>, </a:t>
            </a:r>
            <a:r>
              <a:rPr lang="en-US" sz="2600" dirty="0" err="1">
                <a:solidFill>
                  <a:srgbClr val="0000FF"/>
                </a:solidFill>
              </a:rPr>
              <a:t>a</a:t>
            </a:r>
            <a:r>
              <a:rPr lang="en-US" sz="2600" dirty="0" err="1" smtClean="0">
                <a:solidFill>
                  <a:srgbClr val="0000FF"/>
                </a:solidFill>
              </a:rPr>
              <a:t>lbastru</a:t>
            </a:r>
            <a:r>
              <a:rPr lang="en-US" sz="2600" dirty="0" smtClean="0">
                <a:solidFill>
                  <a:srgbClr val="0000FF"/>
                </a:solidFill>
              </a:rPr>
              <a:t> – </a:t>
            </a:r>
            <a:r>
              <a:rPr lang="en-US" sz="2600" dirty="0" err="1" smtClean="0">
                <a:solidFill>
                  <a:srgbClr val="0000FF"/>
                </a:solidFill>
              </a:rPr>
              <a:t>valori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</a:rPr>
              <a:t>mici</a:t>
            </a:r>
            <a:endParaRPr 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26 at 8.26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821"/>
            <a:ext cx="5187557" cy="1482159"/>
          </a:xfrm>
          <a:prstGeom prst="rect">
            <a:avLst/>
          </a:prstGeom>
        </p:spPr>
      </p:pic>
      <p:pic>
        <p:nvPicPr>
          <p:cNvPr id="4" name="Picture 3" descr="sinusoi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704572"/>
            <a:ext cx="7107064" cy="53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466" y="946116"/>
            <a:ext cx="8658225" cy="659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> – </a:t>
            </a:r>
            <a:r>
              <a:rPr lang="en-US" dirty="0" err="1" smtClean="0"/>
              <a:t>colecția</a:t>
            </a:r>
            <a:r>
              <a:rPr lang="en-US" dirty="0" smtClean="0"/>
              <a:t> de </a:t>
            </a:r>
            <a:r>
              <a:rPr lang="en-US" dirty="0" err="1" smtClean="0"/>
              <a:t>filtre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4893" y="6237092"/>
            <a:ext cx="57333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</a:rPr>
              <a:t>r</a:t>
            </a:r>
            <a:r>
              <a:rPr lang="en-US" sz="2600" dirty="0" err="1" smtClean="0">
                <a:solidFill>
                  <a:srgbClr val="FF0000"/>
                </a:solidFill>
              </a:rPr>
              <a:t>oșu</a:t>
            </a:r>
            <a:r>
              <a:rPr lang="en-US" sz="2600" dirty="0" smtClean="0">
                <a:solidFill>
                  <a:srgbClr val="FF0000"/>
                </a:solidFill>
              </a:rPr>
              <a:t> – </a:t>
            </a:r>
            <a:r>
              <a:rPr lang="en-US" sz="2600" dirty="0" err="1" smtClean="0">
                <a:solidFill>
                  <a:srgbClr val="FF0000"/>
                </a:solidFill>
              </a:rPr>
              <a:t>valori</a:t>
            </a:r>
            <a:r>
              <a:rPr lang="en-US" sz="2600" dirty="0" smtClean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mari</a:t>
            </a:r>
            <a:r>
              <a:rPr lang="en-US" sz="2600" dirty="0" smtClean="0"/>
              <a:t>, </a:t>
            </a:r>
            <a:r>
              <a:rPr lang="en-US" sz="2600" dirty="0" err="1">
                <a:solidFill>
                  <a:srgbClr val="0000FF"/>
                </a:solidFill>
              </a:rPr>
              <a:t>a</a:t>
            </a:r>
            <a:r>
              <a:rPr lang="en-US" sz="2600" dirty="0" err="1" smtClean="0">
                <a:solidFill>
                  <a:srgbClr val="0000FF"/>
                </a:solidFill>
              </a:rPr>
              <a:t>lbastru</a:t>
            </a:r>
            <a:r>
              <a:rPr lang="en-US" sz="2600" dirty="0" smtClean="0">
                <a:solidFill>
                  <a:srgbClr val="0000FF"/>
                </a:solidFill>
              </a:rPr>
              <a:t> – </a:t>
            </a:r>
            <a:r>
              <a:rPr lang="en-US" sz="2600" dirty="0" err="1" smtClean="0">
                <a:solidFill>
                  <a:srgbClr val="0000FF"/>
                </a:solidFill>
              </a:rPr>
              <a:t>valori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</a:rPr>
              <a:t>mici</a:t>
            </a:r>
            <a:endParaRPr lang="en-US" sz="2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3" name="Picture 12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4" name="Picture 13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3" name="Picture 12" descr="1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0"/>
            <a:ext cx="2568228" cy="19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3" name="Picture 12" descr="1_dalmatian_raspu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62" b="3460"/>
          <a:stretch/>
        </p:blipFill>
        <p:spPr>
          <a:xfrm>
            <a:off x="-361145" y="2212730"/>
            <a:ext cx="4455751" cy="3366263"/>
          </a:xfrm>
          <a:prstGeom prst="rect">
            <a:avLst/>
          </a:prstGeom>
        </p:spPr>
      </p:pic>
      <p:pic>
        <p:nvPicPr>
          <p:cNvPr id="14" name="Picture 13" descr="1_zebra_raspu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3631"/>
          <a:stretch/>
        </p:blipFill>
        <p:spPr>
          <a:xfrm>
            <a:off x="4164422" y="2212730"/>
            <a:ext cx="4979578" cy="3891222"/>
          </a:xfrm>
          <a:prstGeom prst="rect">
            <a:avLst/>
          </a:prstGeom>
        </p:spPr>
      </p:pic>
      <p:pic>
        <p:nvPicPr>
          <p:cNvPr id="15" name="Picture 14" descr="1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0"/>
            <a:ext cx="2568228" cy="19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6" name="Picture 5" descr="1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0"/>
            <a:ext cx="2568228" cy="1926171"/>
          </a:xfrm>
          <a:prstGeom prst="rect">
            <a:avLst/>
          </a:prstGeom>
        </p:spPr>
      </p:pic>
      <p:pic>
        <p:nvPicPr>
          <p:cNvPr id="13" name="Picture 12" descr="1_dalmatian_raspu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62" b="3460"/>
          <a:stretch/>
        </p:blipFill>
        <p:spPr>
          <a:xfrm>
            <a:off x="-361145" y="2212730"/>
            <a:ext cx="4455751" cy="3366263"/>
          </a:xfrm>
          <a:prstGeom prst="rect">
            <a:avLst/>
          </a:prstGeom>
        </p:spPr>
      </p:pic>
      <p:pic>
        <p:nvPicPr>
          <p:cNvPr id="9" name="Picture 8" descr="1_dalmatian_raspunsAbsolu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5" b="3204"/>
          <a:stretch/>
        </p:blipFill>
        <p:spPr>
          <a:xfrm>
            <a:off x="-361145" y="2212730"/>
            <a:ext cx="4455751" cy="3366263"/>
          </a:xfrm>
          <a:prstGeom prst="rect">
            <a:avLst/>
          </a:prstGeom>
        </p:spPr>
      </p:pic>
      <p:pic>
        <p:nvPicPr>
          <p:cNvPr id="11" name="Picture 10" descr="1_zebra_raspunsAbsolu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/>
          <a:stretch/>
        </p:blipFill>
        <p:spPr>
          <a:xfrm>
            <a:off x="4164422" y="2159466"/>
            <a:ext cx="4823080" cy="39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2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-11800"/>
            <a:ext cx="2583962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2" name="Picture 11" descr="2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5" y="2212730"/>
            <a:ext cx="4778078" cy="3583558"/>
          </a:xfrm>
          <a:prstGeom prst="rect">
            <a:avLst/>
          </a:prstGeom>
        </p:spPr>
      </p:pic>
      <p:pic>
        <p:nvPicPr>
          <p:cNvPr id="14" name="Picture 13" descr="2_zebra_raspunsAbsolu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b="5778"/>
          <a:stretch/>
        </p:blipFill>
        <p:spPr>
          <a:xfrm>
            <a:off x="4258018" y="2147500"/>
            <a:ext cx="4710808" cy="3648788"/>
          </a:xfrm>
          <a:prstGeom prst="rect">
            <a:avLst/>
          </a:prstGeom>
        </p:spPr>
      </p:pic>
      <p:pic>
        <p:nvPicPr>
          <p:cNvPr id="15" name="Picture 14" descr="2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-11800"/>
            <a:ext cx="2583962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3" name="Picture 12" descr="3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0"/>
            <a:ext cx="2583960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0" name="Picture 9" descr="3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80" y="0"/>
            <a:ext cx="2583960" cy="1937971"/>
          </a:xfrm>
          <a:prstGeom prst="rect">
            <a:avLst/>
          </a:prstGeom>
        </p:spPr>
      </p:pic>
      <p:pic>
        <p:nvPicPr>
          <p:cNvPr id="11" name="Picture 10" descr="3_dalmatian_raspunsAbsolu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3"/>
          <a:stretch/>
        </p:blipFill>
        <p:spPr>
          <a:xfrm>
            <a:off x="-361145" y="2212730"/>
            <a:ext cx="4469759" cy="3583557"/>
          </a:xfrm>
          <a:prstGeom prst="rect">
            <a:avLst/>
          </a:prstGeom>
        </p:spPr>
      </p:pic>
      <p:pic>
        <p:nvPicPr>
          <p:cNvPr id="13" name="Picture 12" descr="3_zebra_raspunsAbsolu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b="4743"/>
          <a:stretch/>
        </p:blipFill>
        <p:spPr>
          <a:xfrm>
            <a:off x="4351395" y="2194056"/>
            <a:ext cx="4580079" cy="3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4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79" y="0"/>
            <a:ext cx="2583961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487" y="50551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</a:rPr>
              <a:t>Algoritmul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transformatei</a:t>
            </a:r>
            <a:r>
              <a:rPr lang="en-US" dirty="0" smtClean="0">
                <a:latin typeface="Arial" charset="0"/>
              </a:rPr>
              <a:t> Hough</a:t>
            </a:r>
            <a:endParaRPr lang="en-US" dirty="0">
              <a:latin typeface="Arial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728" y="1233195"/>
            <a:ext cx="8911272" cy="594360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Calibri (Body)"/>
                <a:cs typeface="Calibri (Body)"/>
              </a:rPr>
              <a:t>f</a:t>
            </a:r>
            <a:r>
              <a:rPr lang="en-US" sz="2400" dirty="0" err="1" smtClean="0">
                <a:latin typeface="Calibri (Body)"/>
                <a:cs typeface="Calibri (Body)"/>
              </a:rPr>
              <a:t>olosește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coordonate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polare</a:t>
            </a:r>
            <a:endParaRPr lang="en-US" sz="2400" dirty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endParaRPr lang="en-US" sz="2400" dirty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endParaRPr lang="en-US" sz="2400" dirty="0" smtClean="0">
              <a:latin typeface="Calibri (Body)"/>
              <a:cs typeface="Calibri (Body)"/>
            </a:endParaRPr>
          </a:p>
          <a:p>
            <a:pPr marL="457200" indent="-457200">
              <a:buFontTx/>
              <a:buNone/>
            </a:pPr>
            <a:r>
              <a:rPr lang="en-US" sz="2400" b="1" dirty="0" err="1" smtClean="0">
                <a:latin typeface="Calibri (Body)"/>
                <a:cs typeface="Calibri (Body)"/>
              </a:rPr>
              <a:t>Algoritmul</a:t>
            </a:r>
            <a:r>
              <a:rPr lang="en-US" sz="2400" b="1" dirty="0" smtClean="0">
                <a:latin typeface="Calibri (Body)"/>
                <a:cs typeface="Calibri (Body)"/>
              </a:rPr>
              <a:t> </a:t>
            </a:r>
            <a:r>
              <a:rPr lang="en-US" sz="2400" b="1" dirty="0" err="1" smtClean="0">
                <a:latin typeface="Calibri (Body)"/>
                <a:cs typeface="Calibri (Body)"/>
              </a:rPr>
              <a:t>transformatei</a:t>
            </a:r>
            <a:r>
              <a:rPr lang="en-US" sz="2400" b="1" dirty="0" smtClean="0">
                <a:latin typeface="Calibri (Body)"/>
                <a:cs typeface="Calibri (Body)"/>
              </a:rPr>
              <a:t> Hough</a:t>
            </a:r>
            <a:endParaRPr lang="en-US" sz="2400" b="1" dirty="0">
              <a:latin typeface="Calibri (Body)"/>
              <a:cs typeface="Calibri (Body)"/>
            </a:endParaRP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i</a:t>
            </a:r>
            <a:r>
              <a:rPr lang="en-US" sz="2400" dirty="0" err="1" smtClean="0">
                <a:latin typeface="Calibri (Body)"/>
                <a:cs typeface="Calibri (Body)"/>
              </a:rPr>
              <a:t>nițializează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 err="1">
                <a:latin typeface="Calibri (Body)"/>
                <a:cs typeface="Calibri (Body)"/>
              </a:rPr>
              <a:t>p</a:t>
            </a:r>
            <a:r>
              <a:rPr lang="en-US" sz="2400" dirty="0" err="1" smtClean="0">
                <a:latin typeface="Calibri (Body)"/>
                <a:cs typeface="Calibri (Body)"/>
              </a:rPr>
              <a:t>entru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fiecare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punct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edgel</a:t>
            </a:r>
            <a:r>
              <a:rPr lang="en-US" sz="2400" dirty="0" smtClean="0">
                <a:latin typeface="Calibri (Body)"/>
                <a:cs typeface="Calibri (Body)"/>
              </a:rPr>
              <a:t> din imagine I</a:t>
            </a:r>
            <a:r>
              <a:rPr lang="en-US" sz="2400" dirty="0">
                <a:latin typeface="Calibri (Body)"/>
                <a:cs typeface="Calibri (Body)"/>
              </a:rPr>
              <a:t>[</a:t>
            </a:r>
            <a:r>
              <a:rPr lang="en-US" sz="2400" dirty="0" err="1">
                <a:latin typeface="Calibri (Body)"/>
                <a:cs typeface="Calibri (Body)"/>
              </a:rPr>
              <a:t>x,y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endParaRPr lang="en-US" sz="2400" dirty="0" smtClean="0">
              <a:latin typeface="Calibri (Body)"/>
              <a:cs typeface="Calibri (Body)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	    </a:t>
            </a:r>
            <a:r>
              <a:rPr lang="en-US" sz="2000" dirty="0" err="1" smtClean="0">
                <a:latin typeface="Calibri (Body)"/>
                <a:cs typeface="Calibri (Body)"/>
              </a:rPr>
              <a:t>pentru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000" dirty="0">
                <a:latin typeface="Calibri (Body)"/>
                <a:cs typeface="Calibri (Body)"/>
              </a:rPr>
              <a:t> = 0 to 180  // </a:t>
            </a:r>
            <a:r>
              <a:rPr lang="en-US" sz="2000" dirty="0" smtClean="0">
                <a:latin typeface="Calibri (Body)"/>
                <a:cs typeface="Calibri (Body)"/>
              </a:rPr>
              <a:t>[0, 2*pi] e </a:t>
            </a:r>
            <a:r>
              <a:rPr lang="en-US" sz="2000" dirty="0" err="1" smtClean="0">
                <a:latin typeface="Calibri (Body)"/>
                <a:cs typeface="Calibri (Body)"/>
              </a:rPr>
              <a:t>împărțit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 err="1" smtClean="0">
                <a:latin typeface="Calibri (Body)"/>
                <a:cs typeface="Calibri (Body)"/>
              </a:rPr>
              <a:t>în</a:t>
            </a:r>
            <a:r>
              <a:rPr lang="en-US" sz="2000" dirty="0" smtClean="0">
                <a:latin typeface="Calibri (Body)"/>
                <a:cs typeface="Calibri (Body)"/>
              </a:rPr>
              <a:t> </a:t>
            </a:r>
            <a:r>
              <a:rPr lang="en-US" sz="2000" dirty="0" err="1" smtClean="0">
                <a:latin typeface="Calibri (Body)"/>
                <a:cs typeface="Calibri (Body)"/>
              </a:rPr>
              <a:t>intervale</a:t>
            </a:r>
            <a:endParaRPr lang="en-US" sz="2000" dirty="0">
              <a:latin typeface="Calibri (Body)"/>
              <a:cs typeface="Calibri (Body)"/>
            </a:endParaRPr>
          </a:p>
          <a:p>
            <a:pPr marL="1676400" lvl="3" indent="-304800"/>
            <a:endParaRPr lang="en-US" dirty="0">
              <a:latin typeface="Calibri (Body)"/>
              <a:cs typeface="Calibri (Body)"/>
            </a:endParaRPr>
          </a:p>
          <a:p>
            <a:pPr marL="1676400" lvl="3" indent="-304800">
              <a:buFontTx/>
              <a:buNone/>
            </a:pPr>
            <a:r>
              <a:rPr lang="en-US" dirty="0">
                <a:latin typeface="Calibri (Body)"/>
                <a:cs typeface="Calibri (Body)"/>
              </a:rPr>
              <a:t>    </a:t>
            </a:r>
            <a:r>
              <a:rPr lang="en-US" dirty="0" smtClean="0">
                <a:latin typeface="Calibri (Body)"/>
                <a:cs typeface="Calibri (Body)"/>
              </a:rPr>
              <a:t>  H</a:t>
            </a:r>
            <a:r>
              <a:rPr lang="en-US" dirty="0">
                <a:latin typeface="Calibri (Body)"/>
                <a:cs typeface="Calibri (Body)"/>
              </a:rPr>
              <a:t>[d, </a:t>
            </a:r>
            <a:r>
              <a:rPr lang="en-US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dirty="0">
                <a:latin typeface="Calibri (Body)"/>
                <a:cs typeface="Calibri (Body)"/>
              </a:rPr>
              <a:t>] += 1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3.	</a:t>
            </a:r>
            <a:r>
              <a:rPr lang="en-US" sz="2400" dirty="0" err="1" smtClean="0">
                <a:latin typeface="Calibri (Body)"/>
                <a:cs typeface="Calibri (Body)"/>
              </a:rPr>
              <a:t>găsește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valorile</a:t>
            </a:r>
            <a:r>
              <a:rPr lang="en-US" sz="2400" dirty="0" smtClean="0">
                <a:latin typeface="Calibri (Body)"/>
                <a:cs typeface="Calibri (Body)"/>
              </a:rPr>
              <a:t> (</a:t>
            </a:r>
            <a:r>
              <a:rPr lang="en-US" sz="2400" dirty="0">
                <a:latin typeface="Calibri (Body)"/>
                <a:cs typeface="Calibri (Body)"/>
              </a:rPr>
              <a:t>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) </a:t>
            </a:r>
            <a:r>
              <a:rPr lang="en-US" sz="2400" dirty="0" err="1" smtClean="0">
                <a:latin typeface="Calibri (Body)"/>
                <a:cs typeface="Calibri (Body)"/>
                <a:sym typeface="Symbol" charset="0"/>
              </a:rPr>
              <a:t>pentru</a:t>
            </a:r>
            <a:r>
              <a:rPr lang="en-US" sz="2400" dirty="0" smtClean="0">
                <a:latin typeface="Calibri (Body)"/>
                <a:cs typeface="Calibri (Body)"/>
                <a:sym typeface="Symbol" charset="0"/>
              </a:rPr>
              <a:t> care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>
                <a:latin typeface="Calibri (Body)"/>
                <a:cs typeface="Calibri (Body)"/>
              </a:rPr>
              <a:t>H[d, </a:t>
            </a:r>
            <a:r>
              <a:rPr lang="en-US" sz="2400" dirty="0">
                <a:latin typeface="Calibri (Body)"/>
                <a:cs typeface="Calibri (Body)"/>
                <a:sym typeface="Symbol" charset="0"/>
              </a:rPr>
              <a:t></a:t>
            </a:r>
            <a:r>
              <a:rPr lang="en-US" sz="2400" dirty="0">
                <a:latin typeface="Calibri (Body)"/>
                <a:cs typeface="Calibri (Body)"/>
              </a:rPr>
              <a:t>] </a:t>
            </a:r>
            <a:r>
              <a:rPr lang="en-US" sz="2400" dirty="0" err="1" smtClean="0">
                <a:latin typeface="Calibri (Body)"/>
                <a:cs typeface="Calibri (Body)"/>
              </a:rPr>
              <a:t>este</a:t>
            </a:r>
            <a:r>
              <a:rPr lang="en-US" sz="2400" dirty="0" smtClean="0">
                <a:latin typeface="Calibri (Body)"/>
                <a:cs typeface="Calibri (Body)"/>
              </a:rPr>
              <a:t> maxim</a:t>
            </a:r>
            <a:endParaRPr lang="en-US" sz="2400" dirty="0">
              <a:latin typeface="Calibri (Body)"/>
              <a:cs typeface="Calibri (Body)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alibri (Body)"/>
                <a:cs typeface="Calibri (Body)"/>
              </a:rPr>
              <a:t>4.	</a:t>
            </a:r>
            <a:r>
              <a:rPr lang="en-US" sz="2400" dirty="0" err="1">
                <a:latin typeface="Calibri (Body)"/>
                <a:cs typeface="Calibri (Body)"/>
              </a:rPr>
              <a:t>l</a:t>
            </a:r>
            <a:r>
              <a:rPr lang="en-US" sz="2400" dirty="0" err="1" smtClean="0">
                <a:latin typeface="Calibri (Body)"/>
                <a:cs typeface="Calibri (Body)"/>
              </a:rPr>
              <a:t>inia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detectată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în</a:t>
            </a:r>
            <a:r>
              <a:rPr lang="en-US" sz="2400" dirty="0" smtClean="0">
                <a:latin typeface="Calibri (Body)"/>
                <a:cs typeface="Calibri (Body)"/>
              </a:rPr>
              <a:t> imagine </a:t>
            </a:r>
            <a:r>
              <a:rPr lang="en-US" sz="2400" dirty="0" err="1" smtClean="0">
                <a:latin typeface="Calibri (Body)"/>
                <a:cs typeface="Calibri (Body)"/>
              </a:rPr>
              <a:t>este</a:t>
            </a:r>
            <a:r>
              <a:rPr lang="en-US" sz="2400" dirty="0" smtClean="0">
                <a:latin typeface="Calibri (Body)"/>
                <a:cs typeface="Calibri (Body)"/>
              </a:rPr>
              <a:t> </a:t>
            </a:r>
            <a:r>
              <a:rPr lang="en-US" sz="2400" dirty="0" err="1" smtClean="0">
                <a:latin typeface="Calibri (Body)"/>
                <a:cs typeface="Calibri (Body)"/>
              </a:rPr>
              <a:t>dată</a:t>
            </a:r>
            <a:r>
              <a:rPr lang="en-US" sz="2400" dirty="0" smtClean="0">
                <a:latin typeface="Calibri (Body)"/>
                <a:cs typeface="Calibri (Body)"/>
              </a:rPr>
              <a:t> de:</a:t>
            </a:r>
            <a:endParaRPr lang="en-US" sz="2400" dirty="0">
              <a:latin typeface="Calibri (Body)"/>
              <a:cs typeface="Calibri (Body)"/>
            </a:endParaRP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6629400" y="1524000"/>
          <a:ext cx="2082800" cy="1920877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67205" y="1139825"/>
            <a:ext cx="18031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</a:rPr>
              <a:t>H: </a:t>
            </a:r>
            <a:r>
              <a:rPr lang="en-US" sz="1400" dirty="0" err="1" smtClean="0">
                <a:solidFill>
                  <a:srgbClr val="000000"/>
                </a:solidFill>
              </a:rPr>
              <a:t>accumulează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</a:rPr>
              <a:t>voturi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543800" y="35052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i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sym typeface="Symbol" charset="0"/>
              </a:rPr>
              <a:t></a:t>
            </a:r>
            <a:endParaRPr lang="en-US" i="1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76338" y="6094413"/>
            <a:ext cx="711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293761"/>
              </p:ext>
            </p:extLst>
          </p:nvPr>
        </p:nvGraphicFramePr>
        <p:xfrm>
          <a:off x="2008188" y="1589923"/>
          <a:ext cx="30178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7" name="Equation" r:id="rId4" imgW="1168400" imgH="203200" progId="Equation.3">
                  <p:embed/>
                </p:oleObj>
              </mc:Choice>
              <mc:Fallback>
                <p:oleObj name="Equation" r:id="rId4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1589923"/>
                        <a:ext cx="3017837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80858"/>
              </p:ext>
            </p:extLst>
          </p:nvPr>
        </p:nvGraphicFramePr>
        <p:xfrm>
          <a:off x="2097088" y="4315661"/>
          <a:ext cx="23447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8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4315661"/>
                        <a:ext cx="23447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79629"/>
              </p:ext>
            </p:extLst>
          </p:nvPr>
        </p:nvGraphicFramePr>
        <p:xfrm>
          <a:off x="6629400" y="5551149"/>
          <a:ext cx="23447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9" name="Equation" r:id="rId8" imgW="1168400" imgH="203200" progId="Equation.3">
                  <p:embed/>
                </p:oleObj>
              </mc:Choice>
              <mc:Fallback>
                <p:oleObj name="Equation" r:id="rId8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5551149"/>
                        <a:ext cx="23447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9486" y="6083866"/>
            <a:ext cx="9557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366FF"/>
                </a:solidFill>
              </a:rPr>
              <a:t>DEMO: http://www.dis.uniroma1.it/~</a:t>
            </a:r>
            <a:r>
              <a:rPr lang="en-US" sz="2000" dirty="0" err="1">
                <a:solidFill>
                  <a:srgbClr val="3366FF"/>
                </a:solidFill>
              </a:rPr>
              <a:t>iocchi</a:t>
            </a:r>
            <a:r>
              <a:rPr lang="en-US" sz="2000" dirty="0">
                <a:solidFill>
                  <a:srgbClr val="3366FF"/>
                </a:solidFill>
              </a:rPr>
              <a:t>/slides/icra2001/java/</a:t>
            </a:r>
            <a:r>
              <a:rPr lang="en-US" sz="2000" dirty="0" err="1">
                <a:solidFill>
                  <a:srgbClr val="3366FF"/>
                </a:solidFill>
              </a:rPr>
              <a:t>hough.html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831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2" name="Picture 11" descr="4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79" y="0"/>
            <a:ext cx="2583961" cy="1937971"/>
          </a:xfrm>
          <a:prstGeom prst="rect">
            <a:avLst/>
          </a:prstGeom>
        </p:spPr>
      </p:pic>
      <p:pic>
        <p:nvPicPr>
          <p:cNvPr id="14" name="Picture 13" descr="4_dalmatian_raspunsAbsolu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1"/>
          <a:stretch/>
        </p:blipFill>
        <p:spPr>
          <a:xfrm>
            <a:off x="-361145" y="2225449"/>
            <a:ext cx="4544461" cy="3570838"/>
          </a:xfrm>
          <a:prstGeom prst="rect">
            <a:avLst/>
          </a:prstGeom>
        </p:spPr>
      </p:pic>
      <p:pic>
        <p:nvPicPr>
          <p:cNvPr id="15" name="Picture 14" descr="4_zebra_raspunsAbsolu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b="3469"/>
          <a:stretch/>
        </p:blipFill>
        <p:spPr>
          <a:xfrm>
            <a:off x="4351395" y="2225450"/>
            <a:ext cx="4580079" cy="35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0" name="Picture 9" descr="5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11803"/>
            <a:ext cx="2568224" cy="19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9" name="Picture 8" descr="5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11803"/>
            <a:ext cx="2568224" cy="1926168"/>
          </a:xfrm>
          <a:prstGeom prst="rect">
            <a:avLst/>
          </a:prstGeom>
        </p:spPr>
      </p:pic>
      <p:pic>
        <p:nvPicPr>
          <p:cNvPr id="10" name="Picture 9" descr="5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5" y="2248239"/>
            <a:ext cx="4761116" cy="3570837"/>
          </a:xfrm>
          <a:prstGeom prst="rect">
            <a:avLst/>
          </a:prstGeom>
        </p:spPr>
      </p:pic>
      <p:pic>
        <p:nvPicPr>
          <p:cNvPr id="11" name="Picture 10" descr="5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3" y="2248239"/>
            <a:ext cx="4944991" cy="37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9" name="Picture 8" descr="6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83962" cy="19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6" name="Picture 5" descr="6_fil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83962" cy="1937971"/>
          </a:xfrm>
          <a:prstGeom prst="rect">
            <a:avLst/>
          </a:prstGeom>
        </p:spPr>
      </p:pic>
      <p:pic>
        <p:nvPicPr>
          <p:cNvPr id="12" name="Picture 11" descr="6_dalmatian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5" y="2248239"/>
            <a:ext cx="4761116" cy="3570837"/>
          </a:xfrm>
          <a:prstGeom prst="rect">
            <a:avLst/>
          </a:prstGeom>
        </p:spPr>
      </p:pic>
      <p:pic>
        <p:nvPicPr>
          <p:cNvPr id="13" name="Picture 12" descr="6_zebra_raspunsAbsol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2" y="2248238"/>
            <a:ext cx="4944991" cy="37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5" name="Picture 14" descr="7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4" name="Picture 13" descr="7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5" name="Picture 14" descr="7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2" y="2248238"/>
            <a:ext cx="4897136" cy="3672852"/>
          </a:xfrm>
          <a:prstGeom prst="rect">
            <a:avLst/>
          </a:prstGeom>
        </p:spPr>
      </p:pic>
      <p:pic>
        <p:nvPicPr>
          <p:cNvPr id="16" name="Picture 15" descr="7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4" name="Picture 13" descr="8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354806"/>
            <a:ext cx="8229600" cy="2502306"/>
          </a:xfrm>
        </p:spPr>
        <p:txBody>
          <a:bodyPr>
            <a:normAutofit/>
          </a:bodyPr>
          <a:lstStyle/>
          <a:p>
            <a:r>
              <a:rPr lang="en-US" dirty="0" err="1" smtClean="0"/>
              <a:t>Imagini</a:t>
            </a:r>
            <a:r>
              <a:rPr lang="en-US" dirty="0" smtClean="0"/>
              <a:t> filtrate</a:t>
            </a:r>
            <a:br>
              <a:rPr lang="en-US" dirty="0" smtClean="0"/>
            </a:br>
            <a:r>
              <a:rPr lang="en-US" dirty="0" smtClean="0"/>
              <a:t>cu </a:t>
            </a:r>
            <a:r>
              <a:rPr lang="en-US" dirty="0" err="1" smtClean="0"/>
              <a:t>răspuns</a:t>
            </a:r>
            <a:r>
              <a:rPr lang="en-US" dirty="0" smtClean="0"/>
              <a:t> </a:t>
            </a:r>
            <a:r>
              <a:rPr lang="en-US" dirty="0" err="1" smtClean="0"/>
              <a:t>absolut</a:t>
            </a:r>
            <a:endParaRPr lang="en-US" dirty="0"/>
          </a:p>
        </p:txBody>
      </p:sp>
      <p:pic>
        <p:nvPicPr>
          <p:cNvPr id="10" name="Picture 9" descr="8_dalmatian_raspunsAbsol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144" y="2248238"/>
            <a:ext cx="4761115" cy="3570837"/>
          </a:xfrm>
          <a:prstGeom prst="rect">
            <a:avLst/>
          </a:prstGeom>
        </p:spPr>
      </p:pic>
      <p:pic>
        <p:nvPicPr>
          <p:cNvPr id="12" name="Picture 11" descr="8_zebra_raspunsAbsol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3" y="2248238"/>
            <a:ext cx="4944990" cy="3708743"/>
          </a:xfrm>
          <a:prstGeom prst="rect">
            <a:avLst/>
          </a:prstGeom>
        </p:spPr>
      </p:pic>
      <p:pic>
        <p:nvPicPr>
          <p:cNvPr id="15" name="Picture 14" descr="8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filtru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14432" y="6558837"/>
            <a:ext cx="2229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11" name="Picture 10" descr="dalmatian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2492839"/>
            <a:ext cx="3623050" cy="2819879"/>
          </a:xfrm>
          <a:prstGeom prst="rect">
            <a:avLst/>
          </a:prstGeom>
        </p:spPr>
      </p:pic>
      <p:pic>
        <p:nvPicPr>
          <p:cNvPr id="12" name="Picture 11" descr="zebra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67" y="2418143"/>
            <a:ext cx="4131802" cy="3160850"/>
          </a:xfrm>
          <a:prstGeom prst="rect">
            <a:avLst/>
          </a:prstGeom>
        </p:spPr>
      </p:pic>
      <p:pic>
        <p:nvPicPr>
          <p:cNvPr id="15" name="Picture 14" descr="9_filtr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16" y="0"/>
            <a:ext cx="2534509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N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3"/>
  <p:tag name="PICTUREFILESIZE" val="1414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1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2"/>
  <p:tag name="BOXFONT" val="10"/>
  <p:tag name="BOXWRAP" val="False"/>
  <p:tag name="WORKAROUNDTRANSPARENCYBUG" val="False"/>
  <p:tag name="BITMAPFORMAT" val="bmpmono"/>
  <p:tag name="DEBUGINTERACTIVE" val="True"/>
  <p:tag name="ORIGWIDTH" val="22"/>
  <p:tag name="PICTUREFILESIZE" val="112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2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3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4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5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{\bf A}, {\bf B}, {\bf C}, {\bf D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53"/>
  <p:tag name="PICTUREFILESIZE" val="1120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27732</TotalTime>
  <Words>4693</Words>
  <Application>Microsoft Macintosh PowerPoint</Application>
  <PresentationFormat>On-screen Show (4:3)</PresentationFormat>
  <Paragraphs>1305</Paragraphs>
  <Slides>164</Slides>
  <Notes>95</Notes>
  <HiddenSlides>0</HiddenSlides>
  <MMClips>5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164</vt:i4>
      </vt:variant>
    </vt:vector>
  </HeadingPairs>
  <TitlesOfParts>
    <vt:vector size="178" baseType="lpstr">
      <vt:lpstr>Arial Unicode MS</vt:lpstr>
      <vt:lpstr>Calibri</vt:lpstr>
      <vt:lpstr>Calibri (Body)</vt:lpstr>
      <vt:lpstr>Courier</vt:lpstr>
      <vt:lpstr>ＭＳ Ｐゴシック</vt:lpstr>
      <vt:lpstr>Symbol</vt:lpstr>
      <vt:lpstr>Times</vt:lpstr>
      <vt:lpstr>Times New Roman</vt:lpstr>
      <vt:lpstr>Trebuchet MS</vt:lpstr>
      <vt:lpstr>Wingdings</vt:lpstr>
      <vt:lpstr>Arial</vt:lpstr>
      <vt:lpstr>Office Theme</vt:lpstr>
      <vt:lpstr>Equation</vt:lpstr>
      <vt:lpstr>PhotoSuite Image</vt:lpstr>
      <vt:lpstr>Concepte și aplicații în  Vederea Artificială </vt:lpstr>
      <vt:lpstr>Tema 1 – deadline 12 noiembrie</vt:lpstr>
      <vt:lpstr>PowerPoint Presentation</vt:lpstr>
      <vt:lpstr>PowerPoint Presentation</vt:lpstr>
      <vt:lpstr>Aplicație: detectarea linilor cu transformata Hough</vt:lpstr>
      <vt:lpstr>Găsirea liniilor într-o imagine: spațiul Hough</vt:lpstr>
      <vt:lpstr>Reprezentarea în coordonate polare pentru detectarea liniilor</vt:lpstr>
      <vt:lpstr>PowerPoint Presentation</vt:lpstr>
      <vt:lpstr>Algoritmul transformatei Hough</vt:lpstr>
      <vt:lpstr>Extensii</vt:lpstr>
      <vt:lpstr>Aplicație: detectarea linilor cu transformata Hough</vt:lpstr>
      <vt:lpstr>Aplicație: detectarea liniilor</vt:lpstr>
      <vt:lpstr>De ce e dificilă detectarea liniilor</vt:lpstr>
      <vt:lpstr>Detectarea liniilor</vt:lpstr>
      <vt:lpstr>Găsirea liniilor într-o imagine: spațiul Hough</vt:lpstr>
      <vt:lpstr>Găsirea liniilor într-o imagine: spațiul Hough</vt:lpstr>
      <vt:lpstr>Găsirea liniilor într-o imagine: algoritmul Hough</vt:lpstr>
      <vt:lpstr>Reprezentarea în coordonate polare pentru detectarea liniilor</vt:lpstr>
      <vt:lpstr>PowerPoint Presentation</vt:lpstr>
      <vt:lpstr>Algoritmul transformatei Hough</vt:lpstr>
      <vt:lpstr>PowerPoint Presentation</vt:lpstr>
      <vt:lpstr>Exemplu: transformata Hough pentru linii</vt:lpstr>
      <vt:lpstr>PowerPoint Presentation</vt:lpstr>
      <vt:lpstr>PowerPoint Presentation</vt:lpstr>
      <vt:lpstr>Impactul zgomotului asupra transformatei Hough</vt:lpstr>
      <vt:lpstr>Impactul zgomotului asupra transformatei Hough</vt:lpstr>
      <vt:lpstr>Extensii</vt:lpstr>
      <vt:lpstr>Extensii</vt:lpstr>
      <vt:lpstr>Transformate Hough: avantaje și dezavantaje</vt:lpstr>
      <vt:lpstr>Aplicație: detectarea linilor cu algoritmul RANSAC</vt:lpstr>
      <vt:lpstr>RANSAC pentru detectarea liniilor</vt:lpstr>
      <vt:lpstr>RANSAC pentru detectarea liniilor</vt:lpstr>
      <vt:lpstr>PowerPoint Presentation</vt:lpstr>
      <vt:lpstr>PowerPoint Presentation</vt:lpstr>
      <vt:lpstr>RANSAC pentru detectarea liniilor</vt:lpstr>
      <vt:lpstr>RANSAC pentru detectarea liniilor</vt:lpstr>
      <vt:lpstr>RANSAC pentru detectarea liniilor</vt:lpstr>
      <vt:lpstr>PowerPoint Presentation</vt:lpstr>
      <vt:lpstr>RANSAC pentru detectarea liniilor</vt:lpstr>
      <vt:lpstr>RANSAC pentru detectarea liniilor</vt:lpstr>
      <vt:lpstr>PowerPoint Presentation</vt:lpstr>
      <vt:lpstr>PowerPoint Presentation</vt:lpstr>
      <vt:lpstr>Algoritmul RANSAC: avantaje și dezavantaje</vt:lpstr>
      <vt:lpstr>Algoritmul RANSAC: ce N alegem? </vt:lpstr>
      <vt:lpstr>RANSAC: Calculul lui N (p=0.99)</vt:lpstr>
      <vt:lpstr>Compararea contururilor</vt:lpstr>
      <vt:lpstr>Compararea contururilor</vt:lpstr>
      <vt:lpstr>Distanța Chamfer</vt:lpstr>
      <vt:lpstr>Distanța Chamfer</vt:lpstr>
      <vt:lpstr>PowerPoint Presentation</vt:lpstr>
      <vt:lpstr>PowerPoint Presentation</vt:lpstr>
      <vt:lpstr>Transformata Distanță</vt:lpstr>
      <vt:lpstr>Transformata Distanță – 1D</vt:lpstr>
      <vt:lpstr>Transformata Distanță – 2D</vt:lpstr>
      <vt:lpstr>PowerPoint Presentation</vt:lpstr>
      <vt:lpstr>PowerPoint Presentation</vt:lpstr>
      <vt:lpstr>PowerPoint Presentation</vt:lpstr>
      <vt:lpstr>PowerPoint Presentation</vt:lpstr>
      <vt:lpstr>Distanța Chamfer: proprietăți</vt:lpstr>
      <vt:lpstr>Textură</vt:lpstr>
      <vt:lpstr>Textură</vt:lpstr>
      <vt:lpstr>Sinteza texturii (manuală)</vt:lpstr>
      <vt:lpstr>PowerPoint Presentation</vt:lpstr>
      <vt:lpstr>PowerPoint Presentation</vt:lpstr>
      <vt:lpstr>Textură - exemple</vt:lpstr>
      <vt:lpstr>Textură - exemple</vt:lpstr>
      <vt:lpstr>Textură - exemple</vt:lpstr>
      <vt:lpstr>Mărime: obiect vs. textură</vt:lpstr>
      <vt:lpstr>De ce studiem textura?</vt:lpstr>
      <vt:lpstr>De ce studiem textura?</vt:lpstr>
      <vt:lpstr>De ce studiem textura?</vt:lpstr>
      <vt:lpstr>De ce studiem textura?</vt:lpstr>
      <vt:lpstr>De ce studiem textura?</vt:lpstr>
      <vt:lpstr>De ce studiem textura?</vt:lpstr>
      <vt:lpstr>Reprezentarea texturii</vt:lpstr>
      <vt:lpstr>Colecții de filtre</vt:lpstr>
      <vt:lpstr>Filtre pentru detectarea muchiilor</vt:lpstr>
      <vt:lpstr>Filtru pentru detectarea barelor</vt:lpstr>
      <vt:lpstr>Filtru pentru detectarea petelor</vt:lpstr>
      <vt:lpstr>Exemplu – colecția de filtre</vt:lpstr>
      <vt:lpstr>Imagini</vt:lpstr>
      <vt:lpstr>Imagini + filtru</vt:lpstr>
      <vt:lpstr>Imagini filtrate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Imagini + filtru</vt:lpstr>
      <vt:lpstr>Imagini filtrate cu răspuns absolut</vt:lpstr>
      <vt:lpstr>Găsiți corespondența!</vt:lpstr>
      <vt:lpstr>Reprezentarea texturilor pe baza răspunsului mediu în modul</vt:lpstr>
      <vt:lpstr>De ce studiem textura?</vt:lpstr>
      <vt:lpstr>Sinteza texturii</vt:lpstr>
      <vt:lpstr>Obstacole</vt:lpstr>
      <vt:lpstr>Probabilitate</vt:lpstr>
      <vt:lpstr>Probabilitate condiționată</vt:lpstr>
      <vt:lpstr>Probabilitate condiționată</vt:lpstr>
      <vt:lpstr>Probabilitate condiționată</vt:lpstr>
      <vt:lpstr>Completăm textura</vt:lpstr>
      <vt:lpstr>Completăm textura</vt:lpstr>
      <vt:lpstr>Lanțuri Markov</vt:lpstr>
      <vt:lpstr>Câmp Markov aleator</vt:lpstr>
      <vt:lpstr>Generarea texturii</vt:lpstr>
      <vt:lpstr>Generarea texturii – intuiție</vt:lpstr>
      <vt:lpstr>Generarea unui singur pixel</vt:lpstr>
      <vt:lpstr>Generarea unui singur pixel</vt:lpstr>
      <vt:lpstr>Dimensiunea ferestrei vecinătății</vt:lpstr>
      <vt:lpstr>Dimensiunea ferestrei vecinătății</vt:lpstr>
      <vt:lpstr>Generarea texturii - rezultate</vt:lpstr>
      <vt:lpstr>Generarea texturii - rezultate</vt:lpstr>
      <vt:lpstr>PowerPoint Presentation</vt:lpstr>
      <vt:lpstr>Cazuri nereuşite</vt:lpstr>
      <vt:lpstr>Extrapolare</vt:lpstr>
      <vt:lpstr>Generarea texturii la nivel de blocuri</vt:lpstr>
      <vt:lpstr>PowerPoint Presentation</vt:lpstr>
      <vt:lpstr>Frontiera de eroare minimă</vt:lpstr>
      <vt:lpstr>Sinteza texturii la nivel de blocuri - algoritm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Transferul texturii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Cursul 3</dc:title>
  <dc:creator>Bogdan Alexe</dc:creator>
  <cp:lastModifiedBy>Microsoft Office User</cp:lastModifiedBy>
  <cp:revision>250</cp:revision>
  <dcterms:created xsi:type="dcterms:W3CDTF">2014-10-01T07:52:01Z</dcterms:created>
  <dcterms:modified xsi:type="dcterms:W3CDTF">2017-11-01T14:52:54Z</dcterms:modified>
</cp:coreProperties>
</file>